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vml" ContentType="application/vnd.openxmlformats-officedocument.vmlDrawing"/>
  <Default Extension="rels" ContentType="application/vnd.openxmlformats-package.relationships+xml"/>
  <Default Extension="wmf" ContentType="image/x-w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embeddings/oleObject1.bin" ContentType="application/vnd.openxmlformats-officedocument.oleObject"/>
  <Override PartName="/ppt/embeddings/oleObject2.bin" ContentType="application/vnd.openxmlformats-officedocument.oleObject"/>
  <Override PartName="/ppt/embeddings/oleObject3.bin" ContentType="application/vnd.openxmlformats-officedocument.oleObject"/>
  <Override PartName="/ppt/embeddings/oleObject4.bin" ContentType="application/vnd.openxmlformats-officedocument.oleObject"/>
  <Override PartName="/ppt/embeddings/oleObject5.bin" ContentType="application/vnd.openxmlformats-officedocument.oleObject"/>
  <Override PartName="/ppt/embeddings/oleObject6.bin" ContentType="application/vnd.openxmlformats-officedocument.oleObject"/>
  <Override PartName="/ppt/embeddings/oleObject7.bin" ContentType="application/vnd.openxmlformats-officedocument.oleObject"/>
  <Override PartName="/ppt/embeddings/oleObject8.bin" ContentType="application/vnd.openxmlformats-officedocument.oleObject"/>
  <Override PartName="/ppt/embeddings/oleObject9.bin" ContentType="application/vnd.openxmlformats-officedocument.oleObject"/>
  <Override PartName="/ppt/embeddings/oleObject10.bin" ContentType="application/vnd.openxmlformats-officedocument.oleObject"/>
  <Override PartName="/ppt/embeddings/oleObject11.bin" ContentType="application/vnd.openxmlformats-officedocument.oleObject"/>
  <Override PartName="/ppt/embeddings/oleObject12.bin" ContentType="application/vnd.openxmlformats-officedocument.oleObject"/>
  <Override PartName="/ppt/embeddings/oleObject13.bin" ContentType="application/vnd.openxmlformats-officedocument.oleObject"/>
  <Override PartName="/ppt/embeddings/oleObject14.bin" ContentType="application/vnd.openxmlformats-officedocument.oleObject"/>
  <Override PartName="/ppt/embeddings/oleObject15.bin" ContentType="application/vnd.openxmlformats-officedocument.oleObject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56" r:id="rId2"/>
    <p:sldId id="385" r:id="rId3"/>
    <p:sldId id="402" r:id="rId4"/>
    <p:sldId id="397" r:id="rId5"/>
    <p:sldId id="400" r:id="rId6"/>
    <p:sldId id="403" r:id="rId7"/>
    <p:sldId id="404" r:id="rId8"/>
    <p:sldId id="405" r:id="rId9"/>
    <p:sldId id="406" r:id="rId10"/>
    <p:sldId id="395" r:id="rId11"/>
    <p:sldId id="407" r:id="rId12"/>
    <p:sldId id="408" r:id="rId13"/>
    <p:sldId id="411" r:id="rId14"/>
    <p:sldId id="410" r:id="rId15"/>
    <p:sldId id="409" r:id="rId16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235" autoAdjust="0"/>
    <p:restoredTop sz="94660"/>
  </p:normalViewPr>
  <p:slideViewPr>
    <p:cSldViewPr>
      <p:cViewPr varScale="1">
        <p:scale>
          <a:sx n="79" d="100"/>
          <a:sy n="79" d="100"/>
        </p:scale>
        <p:origin x="-164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viewProps" Target="viewProps.xml"/><Relationship Id="rId21" Type="http://schemas.openxmlformats.org/officeDocument/2006/relationships/theme" Target="theme/theme1.xml"/><Relationship Id="rId22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notesMaster" Target="notesMasters/notesMaster1.xml"/><Relationship Id="rId18" Type="http://schemas.openxmlformats.org/officeDocument/2006/relationships/printerSettings" Target="printerSettings/printerSettings1.bin"/><Relationship Id="rId1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1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1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1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φαλίδας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6B6378-1AEE-4A48-9F4D-0C686364C720}" type="datetimeFigureOut">
              <a:rPr lang="el-GR" smtClean="0"/>
              <a:pPr/>
              <a:t>10/27/15</a:t>
            </a:fld>
            <a:endParaRPr lang="el-GR"/>
          </a:p>
        </p:txBody>
      </p:sp>
      <p:sp>
        <p:nvSpPr>
          <p:cNvPr id="4" name="3 - Θέση εικόνας διαφάνειας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4 - Θέση σημειώσεων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E17945D-549D-45BF-A999-5F2857984EA7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7963022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ACD85-3AFA-4A73-8F28-B5A813E46D6C}" type="datetimeFigureOut">
              <a:rPr lang="el-GR" smtClean="0"/>
              <a:pPr/>
              <a:t>10/27/15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1374B9-6F9E-4F06-87EC-FF4328C66AF5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ACD85-3AFA-4A73-8F28-B5A813E46D6C}" type="datetimeFigureOut">
              <a:rPr lang="el-GR" smtClean="0"/>
              <a:pPr/>
              <a:t>10/27/15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1374B9-6F9E-4F06-87EC-FF4328C66AF5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ACD85-3AFA-4A73-8F28-B5A813E46D6C}" type="datetimeFigureOut">
              <a:rPr lang="el-GR" smtClean="0"/>
              <a:pPr/>
              <a:t>10/27/15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1374B9-6F9E-4F06-87EC-FF4328C66AF5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ACD85-3AFA-4A73-8F28-B5A813E46D6C}" type="datetimeFigureOut">
              <a:rPr lang="el-GR" smtClean="0"/>
              <a:pPr/>
              <a:t>10/27/15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1374B9-6F9E-4F06-87EC-FF4328C66AF5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ACD85-3AFA-4A73-8F28-B5A813E46D6C}" type="datetimeFigureOut">
              <a:rPr lang="el-GR" smtClean="0"/>
              <a:pPr/>
              <a:t>10/27/15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1374B9-6F9E-4F06-87EC-FF4328C66AF5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ACD85-3AFA-4A73-8F28-B5A813E46D6C}" type="datetimeFigureOut">
              <a:rPr lang="el-GR" smtClean="0"/>
              <a:pPr/>
              <a:t>10/27/15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1374B9-6F9E-4F06-87EC-FF4328C66AF5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ACD85-3AFA-4A73-8F28-B5A813E46D6C}" type="datetimeFigureOut">
              <a:rPr lang="el-GR" smtClean="0"/>
              <a:pPr/>
              <a:t>10/27/15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1374B9-6F9E-4F06-87EC-FF4328C66AF5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ACD85-3AFA-4A73-8F28-B5A813E46D6C}" type="datetimeFigureOut">
              <a:rPr lang="el-GR" smtClean="0"/>
              <a:pPr/>
              <a:t>10/27/15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1374B9-6F9E-4F06-87EC-FF4328C66AF5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ACD85-3AFA-4A73-8F28-B5A813E46D6C}" type="datetimeFigureOut">
              <a:rPr lang="el-GR" smtClean="0"/>
              <a:pPr/>
              <a:t>10/27/15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1374B9-6F9E-4F06-87EC-FF4328C66AF5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ACD85-3AFA-4A73-8F28-B5A813E46D6C}" type="datetimeFigureOut">
              <a:rPr lang="el-GR" smtClean="0"/>
              <a:pPr/>
              <a:t>10/27/15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1374B9-6F9E-4F06-87EC-FF4328C66AF5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ACD85-3AFA-4A73-8F28-B5A813E46D6C}" type="datetimeFigureOut">
              <a:rPr lang="el-GR" smtClean="0"/>
              <a:pPr/>
              <a:t>10/27/15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1374B9-6F9E-4F06-87EC-FF4328C66AF5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3ACD85-3AFA-4A73-8F28-B5A813E46D6C}" type="datetimeFigureOut">
              <a:rPr lang="el-GR" smtClean="0"/>
              <a:pPr/>
              <a:t>10/27/15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1374B9-6F9E-4F06-87EC-FF4328C66AF5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4" Type="http://schemas.openxmlformats.org/officeDocument/2006/relationships/image" Target="../media/image1.wmf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/><Relationship Id="rId4" Type="http://schemas.openxmlformats.org/officeDocument/2006/relationships/image" Target="../media/image1.wmf"/><Relationship Id="rId1" Type="http://schemas.openxmlformats.org/officeDocument/2006/relationships/vmlDrawing" Target="../drawings/vmlDrawing10.vml"/><Relationship Id="rId2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.bin"/><Relationship Id="rId4" Type="http://schemas.openxmlformats.org/officeDocument/2006/relationships/image" Target="../media/image1.wmf"/><Relationship Id="rId1" Type="http://schemas.openxmlformats.org/officeDocument/2006/relationships/vmlDrawing" Target="../drawings/vmlDrawing11.vml"/><Relationship Id="rId2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2.bin"/><Relationship Id="rId4" Type="http://schemas.openxmlformats.org/officeDocument/2006/relationships/image" Target="../media/image1.wmf"/><Relationship Id="rId1" Type="http://schemas.openxmlformats.org/officeDocument/2006/relationships/vmlDrawing" Target="../drawings/vmlDrawing12.vml"/><Relationship Id="rId2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3.bin"/><Relationship Id="rId4" Type="http://schemas.openxmlformats.org/officeDocument/2006/relationships/image" Target="../media/image1.wmf"/><Relationship Id="rId1" Type="http://schemas.openxmlformats.org/officeDocument/2006/relationships/vmlDrawing" Target="../drawings/vmlDrawing13.vml"/><Relationship Id="rId2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4.bin"/><Relationship Id="rId4" Type="http://schemas.openxmlformats.org/officeDocument/2006/relationships/image" Target="../media/image1.wmf"/><Relationship Id="rId1" Type="http://schemas.openxmlformats.org/officeDocument/2006/relationships/vmlDrawing" Target="../drawings/vmlDrawing14.vml"/><Relationship Id="rId2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5.bin"/><Relationship Id="rId4" Type="http://schemas.openxmlformats.org/officeDocument/2006/relationships/image" Target="../media/image1.wmf"/><Relationship Id="rId1" Type="http://schemas.openxmlformats.org/officeDocument/2006/relationships/vmlDrawing" Target="../drawings/vmlDrawing15.vml"/><Relationship Id="rId2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4" Type="http://schemas.openxmlformats.org/officeDocument/2006/relationships/image" Target="../media/image1.wmf"/><Relationship Id="rId1" Type="http://schemas.openxmlformats.org/officeDocument/2006/relationships/vmlDrawing" Target="../drawings/vmlDrawing2.vml"/><Relationship Id="rId2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4" Type="http://schemas.openxmlformats.org/officeDocument/2006/relationships/image" Target="../media/image1.wmf"/><Relationship Id="rId1" Type="http://schemas.openxmlformats.org/officeDocument/2006/relationships/vmlDrawing" Target="../drawings/vmlDrawing3.vml"/><Relationship Id="rId2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4" Type="http://schemas.openxmlformats.org/officeDocument/2006/relationships/image" Target="../media/image1.wmf"/><Relationship Id="rId1" Type="http://schemas.openxmlformats.org/officeDocument/2006/relationships/vmlDrawing" Target="../drawings/vmlDrawing4.vml"/><Relationship Id="rId2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4" Type="http://schemas.openxmlformats.org/officeDocument/2006/relationships/image" Target="../media/image1.wmf"/><Relationship Id="rId1" Type="http://schemas.openxmlformats.org/officeDocument/2006/relationships/vmlDrawing" Target="../drawings/vmlDrawing5.vml"/><Relationship Id="rId2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4" Type="http://schemas.openxmlformats.org/officeDocument/2006/relationships/image" Target="../media/image1.wmf"/><Relationship Id="rId1" Type="http://schemas.openxmlformats.org/officeDocument/2006/relationships/vmlDrawing" Target="../drawings/vmlDrawing6.vml"/><Relationship Id="rId2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4" Type="http://schemas.openxmlformats.org/officeDocument/2006/relationships/image" Target="../media/image1.wmf"/><Relationship Id="rId1" Type="http://schemas.openxmlformats.org/officeDocument/2006/relationships/vmlDrawing" Target="../drawings/vmlDrawing7.vml"/><Relationship Id="rId2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4" Type="http://schemas.openxmlformats.org/officeDocument/2006/relationships/image" Target="../media/image1.wmf"/><Relationship Id="rId1" Type="http://schemas.openxmlformats.org/officeDocument/2006/relationships/vmlDrawing" Target="../drawings/vmlDrawing8.vml"/><Relationship Id="rId2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4" Type="http://schemas.openxmlformats.org/officeDocument/2006/relationships/image" Target="../media/image1.wmf"/><Relationship Id="rId1" Type="http://schemas.openxmlformats.org/officeDocument/2006/relationships/vmlDrawing" Target="../drawings/vmlDrawing9.vml"/><Relationship Id="rId2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TextBox"/>
          <p:cNvSpPr txBox="1"/>
          <p:nvPr/>
        </p:nvSpPr>
        <p:spPr>
          <a:xfrm>
            <a:off x="395536" y="397694"/>
            <a:ext cx="8424936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000" dirty="0" smtClean="0">
                <a:latin typeface="Cambria" pitchFamily="18" charset="0"/>
              </a:rPr>
              <a:t>Οι κυριότερες θεωρίες για την περιγραφή του ομοιοπολικού δεσμού είναι οι εξής:</a:t>
            </a:r>
          </a:p>
          <a:p>
            <a:endParaRPr lang="el-GR" sz="2000" dirty="0" smtClean="0">
              <a:latin typeface="Cambria" pitchFamily="18" charset="0"/>
            </a:endParaRPr>
          </a:p>
          <a:p>
            <a:endParaRPr lang="el-GR" sz="2000" dirty="0" smtClean="0">
              <a:latin typeface="Cambria" pitchFamily="18" charset="0"/>
            </a:endParaRPr>
          </a:p>
          <a:p>
            <a:endParaRPr lang="el-GR" sz="2000" dirty="0" smtClean="0">
              <a:latin typeface="Cambria" pitchFamily="18" charset="0"/>
            </a:endParaRPr>
          </a:p>
          <a:p>
            <a:r>
              <a:rPr lang="el-GR" sz="2000" dirty="0" smtClean="0">
                <a:latin typeface="Cambria" pitchFamily="18" charset="0"/>
              </a:rPr>
              <a:t>Α. </a:t>
            </a:r>
            <a:r>
              <a:rPr lang="el-GR" sz="2000" dirty="0" err="1" smtClean="0">
                <a:latin typeface="Cambria" pitchFamily="18" charset="0"/>
              </a:rPr>
              <a:t>Ηλεκτρονιακή</a:t>
            </a:r>
            <a:r>
              <a:rPr lang="el-GR" sz="2000" dirty="0" smtClean="0">
                <a:latin typeface="Cambria" pitchFamily="18" charset="0"/>
              </a:rPr>
              <a:t> θεωρία σθένους του </a:t>
            </a:r>
            <a:r>
              <a:rPr lang="en-US" sz="2000" dirty="0" err="1" smtClean="0">
                <a:latin typeface="Cambria" pitchFamily="18" charset="0"/>
              </a:rPr>
              <a:t>lewis</a:t>
            </a:r>
            <a:endParaRPr lang="el-GR" sz="2000" dirty="0" smtClean="0">
              <a:latin typeface="Cambria" pitchFamily="18" charset="0"/>
            </a:endParaRPr>
          </a:p>
          <a:p>
            <a:endParaRPr lang="el-GR" sz="2000" dirty="0" smtClean="0">
              <a:latin typeface="Cambria" pitchFamily="18" charset="0"/>
            </a:endParaRPr>
          </a:p>
          <a:p>
            <a:endParaRPr lang="el-GR" sz="2000" dirty="0" smtClean="0">
              <a:latin typeface="Cambria" pitchFamily="18" charset="0"/>
            </a:endParaRPr>
          </a:p>
          <a:p>
            <a:endParaRPr lang="en-US" sz="2000" dirty="0" smtClean="0">
              <a:latin typeface="Cambria" pitchFamily="18" charset="0"/>
            </a:endParaRPr>
          </a:p>
          <a:p>
            <a:r>
              <a:rPr lang="en-US" sz="2000" dirty="0" smtClean="0">
                <a:latin typeface="Cambria" pitchFamily="18" charset="0"/>
              </a:rPr>
              <a:t>B. </a:t>
            </a:r>
            <a:r>
              <a:rPr lang="el-GR" sz="2000" dirty="0" smtClean="0">
                <a:latin typeface="Cambria" pitchFamily="18" charset="0"/>
              </a:rPr>
              <a:t>Θεωρία δεσμού σθένους</a:t>
            </a:r>
          </a:p>
          <a:p>
            <a:endParaRPr lang="el-GR" sz="2000" dirty="0" smtClean="0">
              <a:latin typeface="Cambria" pitchFamily="18" charset="0"/>
            </a:endParaRPr>
          </a:p>
          <a:p>
            <a:endParaRPr lang="el-GR" sz="2000" dirty="0" smtClean="0">
              <a:latin typeface="Cambria" pitchFamily="18" charset="0"/>
            </a:endParaRPr>
          </a:p>
          <a:p>
            <a:endParaRPr lang="el-GR" sz="2000" dirty="0" smtClean="0">
              <a:latin typeface="Cambria" pitchFamily="18" charset="0"/>
            </a:endParaRPr>
          </a:p>
          <a:p>
            <a:r>
              <a:rPr lang="el-GR" sz="2000" dirty="0" smtClean="0">
                <a:latin typeface="Cambria" pitchFamily="18" charset="0"/>
              </a:rPr>
              <a:t>Γ. Θεωρία Μοριακών τροχιακών</a:t>
            </a:r>
            <a:endParaRPr lang="en-US" sz="2000" dirty="0" smtClean="0">
              <a:latin typeface="Cambria" pitchFamily="18" charset="0"/>
            </a:endParaRPr>
          </a:p>
        </p:txBody>
      </p:sp>
      <p:graphicFrame>
        <p:nvGraphicFramePr>
          <p:cNvPr id="6" name="5 - Αντικείμενο"/>
          <p:cNvGraphicFramePr>
            <a:graphicFrameLocks noChangeAspect="1"/>
          </p:cNvGraphicFramePr>
          <p:nvPr/>
        </p:nvGraphicFramePr>
        <p:xfrm>
          <a:off x="4514850" y="3340100"/>
          <a:ext cx="114300" cy="177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" name="Equation" r:id="rId3" imgW="114120" imgH="177480" progId="Equation.DSMT4">
                  <p:embed/>
                </p:oleObj>
              </mc:Choice>
              <mc:Fallback>
                <p:oleObj name="Equation" r:id="rId3" imgW="114120" imgH="1774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14850" y="3340100"/>
                        <a:ext cx="114300" cy="177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11 - Ορθογώνιο"/>
          <p:cNvSpPr/>
          <p:nvPr/>
        </p:nvSpPr>
        <p:spPr>
          <a:xfrm>
            <a:off x="7020272" y="6237312"/>
            <a:ext cx="2123728" cy="620688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 err="1" smtClean="0">
                <a:solidFill>
                  <a:schemeClr val="tx1"/>
                </a:solidFill>
                <a:latin typeface="Aka-AcidGR-TotallyPlain" pitchFamily="50" charset="0"/>
                <a:ea typeface="Aka-AcidGR-TotallyPlain" pitchFamily="50" charset="0"/>
              </a:rPr>
              <a:t>Σιάπκας</a:t>
            </a:r>
            <a:r>
              <a:rPr lang="el-GR" dirty="0" smtClean="0">
                <a:solidFill>
                  <a:schemeClr val="tx1"/>
                </a:solidFill>
                <a:latin typeface="Aka-AcidGR-TotallyPlain" pitchFamily="50" charset="0"/>
                <a:ea typeface="Aka-AcidGR-TotallyPlain" pitchFamily="50" charset="0"/>
              </a:rPr>
              <a:t> Δημήτρης</a:t>
            </a:r>
          </a:p>
          <a:p>
            <a:pPr algn="ctr"/>
            <a:r>
              <a:rPr lang="el-GR" dirty="0" smtClean="0">
                <a:solidFill>
                  <a:schemeClr val="tx1"/>
                </a:solidFill>
                <a:latin typeface="Aka-AcidGR-TotallyPlain" pitchFamily="50" charset="0"/>
                <a:ea typeface="Aka-AcidGR-TotallyPlain" pitchFamily="50" charset="0"/>
              </a:rPr>
              <a:t>Χημικός</a:t>
            </a:r>
            <a:endParaRPr lang="el-GR" dirty="0">
              <a:solidFill>
                <a:schemeClr val="tx1"/>
              </a:solidFill>
              <a:latin typeface="Aka-AcidGR-TotallyPlain" pitchFamily="50" charset="0"/>
              <a:ea typeface="Aka-AcidGR-TotallyPlain" pitchFamily="50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" presetClass="emph" presetSubtype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27" dur="indefinite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style.fontStyle</p:attrName>
                                        </p:attrNameLst>
                                      </p:cBhvr>
                                      <p:to>
                                        <p:strVal val="normal"/>
                                      </p:to>
                                    </p:set>
                                    <p:set>
                                      <p:cBhvr override="childStyle">
                                        <p:cTn id="28" dur="indefinite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  <p:set>
                                      <p:cBhvr override="childStyle">
                                        <p:cTn id="29" dur="indefinite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fals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TextBox"/>
          <p:cNvSpPr txBox="1"/>
          <p:nvPr/>
        </p:nvSpPr>
        <p:spPr>
          <a:xfrm>
            <a:off x="395536" y="188640"/>
            <a:ext cx="8424936" cy="4462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2800" b="1" dirty="0" smtClean="0">
                <a:latin typeface="Cambria" pitchFamily="18" charset="0"/>
              </a:rPr>
              <a:t>ΣΥΓΚΕΝΤΩΤΙΚΑ:</a:t>
            </a:r>
          </a:p>
          <a:p>
            <a:pPr algn="ctr"/>
            <a:endParaRPr lang="el-GR" sz="2800" b="1" dirty="0" smtClean="0">
              <a:latin typeface="Cambria" pitchFamily="18" charset="0"/>
            </a:endParaRPr>
          </a:p>
          <a:p>
            <a:r>
              <a:rPr lang="el-GR" sz="2800" dirty="0" smtClean="0">
                <a:latin typeface="Cambria" pitchFamily="18" charset="0"/>
              </a:rPr>
              <a:t>Ι)     σ ( σίγμα):</a:t>
            </a:r>
          </a:p>
          <a:p>
            <a:endParaRPr lang="el-GR" sz="2000" dirty="0" smtClean="0">
              <a:latin typeface="Cambria" pitchFamily="18" charset="0"/>
            </a:endParaRPr>
          </a:p>
          <a:p>
            <a:endParaRPr lang="el-GR" sz="2000" dirty="0" smtClean="0">
              <a:latin typeface="Cambria" pitchFamily="18" charset="0"/>
            </a:endParaRPr>
          </a:p>
          <a:p>
            <a:endParaRPr lang="el-GR" sz="2000" dirty="0" smtClean="0">
              <a:latin typeface="Cambria" pitchFamily="18" charset="0"/>
            </a:endParaRPr>
          </a:p>
          <a:p>
            <a:endParaRPr lang="el-GR" sz="2000" dirty="0" smtClean="0">
              <a:latin typeface="Cambria" pitchFamily="18" charset="0"/>
            </a:endParaRPr>
          </a:p>
          <a:p>
            <a:endParaRPr lang="el-GR" sz="2000" dirty="0" smtClean="0">
              <a:latin typeface="Cambria" pitchFamily="18" charset="0"/>
            </a:endParaRPr>
          </a:p>
          <a:p>
            <a:endParaRPr lang="el-GR" sz="2000" dirty="0" smtClean="0">
              <a:latin typeface="Cambria" pitchFamily="18" charset="0"/>
            </a:endParaRPr>
          </a:p>
          <a:p>
            <a:endParaRPr lang="en-US" sz="2000" dirty="0" smtClean="0">
              <a:latin typeface="Cambria" pitchFamily="18" charset="0"/>
            </a:endParaRPr>
          </a:p>
          <a:p>
            <a:endParaRPr lang="el-GR" sz="2000" dirty="0" smtClean="0">
              <a:latin typeface="Cambria" pitchFamily="18" charset="0"/>
            </a:endParaRPr>
          </a:p>
          <a:p>
            <a:endParaRPr lang="el-GR" sz="2000" dirty="0" smtClean="0">
              <a:latin typeface="Cambria" pitchFamily="18" charset="0"/>
            </a:endParaRPr>
          </a:p>
          <a:p>
            <a:endParaRPr lang="el-GR" sz="2000" dirty="0" smtClean="0">
              <a:latin typeface="Cambria" pitchFamily="18" charset="0"/>
            </a:endParaRPr>
          </a:p>
        </p:txBody>
      </p:sp>
      <p:graphicFrame>
        <p:nvGraphicFramePr>
          <p:cNvPr id="6" name="5 - Αντικείμενο"/>
          <p:cNvGraphicFramePr>
            <a:graphicFrameLocks noChangeAspect="1"/>
          </p:cNvGraphicFramePr>
          <p:nvPr/>
        </p:nvGraphicFramePr>
        <p:xfrm>
          <a:off x="4514850" y="3340100"/>
          <a:ext cx="114300" cy="177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5892" name="Equation" r:id="rId3" imgW="114120" imgH="177480" progId="Equation.DSMT4">
                  <p:embed/>
                </p:oleObj>
              </mc:Choice>
              <mc:Fallback>
                <p:oleObj name="Equation" r:id="rId3" imgW="114120" imgH="1774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14850" y="3340100"/>
                        <a:ext cx="114300" cy="177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11 - Ορθογώνιο"/>
          <p:cNvSpPr/>
          <p:nvPr/>
        </p:nvSpPr>
        <p:spPr>
          <a:xfrm>
            <a:off x="7020272" y="6237312"/>
            <a:ext cx="2123728" cy="620688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 err="1" smtClean="0">
                <a:solidFill>
                  <a:schemeClr val="tx1"/>
                </a:solidFill>
                <a:latin typeface="Aka-AcidGR-TotallyPlain" pitchFamily="50" charset="0"/>
                <a:ea typeface="Aka-AcidGR-TotallyPlain" pitchFamily="50" charset="0"/>
              </a:rPr>
              <a:t>Σιάπκας</a:t>
            </a:r>
            <a:r>
              <a:rPr lang="el-GR" dirty="0" smtClean="0">
                <a:solidFill>
                  <a:schemeClr val="tx1"/>
                </a:solidFill>
                <a:latin typeface="Aka-AcidGR-TotallyPlain" pitchFamily="50" charset="0"/>
                <a:ea typeface="Aka-AcidGR-TotallyPlain" pitchFamily="50" charset="0"/>
              </a:rPr>
              <a:t> Δημήτρης</a:t>
            </a:r>
          </a:p>
          <a:p>
            <a:pPr algn="ctr"/>
            <a:r>
              <a:rPr lang="el-GR" dirty="0" smtClean="0">
                <a:solidFill>
                  <a:schemeClr val="tx1"/>
                </a:solidFill>
                <a:latin typeface="Aka-AcidGR-TotallyPlain" pitchFamily="50" charset="0"/>
                <a:ea typeface="Aka-AcidGR-TotallyPlain" pitchFamily="50" charset="0"/>
              </a:rPr>
              <a:t>Χημικός</a:t>
            </a:r>
            <a:endParaRPr lang="el-GR" dirty="0">
              <a:solidFill>
                <a:schemeClr val="tx1"/>
              </a:solidFill>
              <a:latin typeface="Aka-AcidGR-TotallyPlain" pitchFamily="50" charset="0"/>
              <a:ea typeface="Aka-AcidGR-TotallyPlain" pitchFamily="50" charset="0"/>
            </a:endParaRPr>
          </a:p>
        </p:txBody>
      </p:sp>
      <p:grpSp>
        <p:nvGrpSpPr>
          <p:cNvPr id="40" name="39 - Ομάδα"/>
          <p:cNvGrpSpPr/>
          <p:nvPr/>
        </p:nvGrpSpPr>
        <p:grpSpPr>
          <a:xfrm>
            <a:off x="3707904" y="1916832"/>
            <a:ext cx="3600400" cy="1080120"/>
            <a:chOff x="2915816" y="3356992"/>
            <a:chExt cx="3600400" cy="1080120"/>
          </a:xfrm>
        </p:grpSpPr>
        <p:sp>
          <p:nvSpPr>
            <p:cNvPr id="7" name="6 - Έλλειψη"/>
            <p:cNvSpPr/>
            <p:nvPr/>
          </p:nvSpPr>
          <p:spPr>
            <a:xfrm>
              <a:off x="2915816" y="3356992"/>
              <a:ext cx="1152128" cy="1080120"/>
            </a:xfrm>
            <a:prstGeom prst="ellipse">
              <a:avLst/>
            </a:prstGeom>
            <a:solidFill>
              <a:srgbClr val="FFC00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l-GR" b="1" dirty="0" smtClean="0">
                  <a:solidFill>
                    <a:sysClr val="windowText" lastClr="000000"/>
                  </a:solidFill>
                  <a:sym typeface="Symbol"/>
                </a:rPr>
                <a:t>     </a:t>
              </a:r>
              <a:r>
                <a:rPr lang="el-GR" b="1" dirty="0" smtClean="0">
                  <a:solidFill>
                    <a:sysClr val="windowText" lastClr="000000"/>
                  </a:solidFill>
                  <a:sym typeface="Wingdings"/>
                </a:rPr>
                <a:t></a:t>
              </a:r>
              <a:r>
                <a:rPr lang="el-GR" b="1" dirty="0" smtClean="0">
                  <a:solidFill>
                    <a:sysClr val="windowText" lastClr="000000"/>
                  </a:solidFill>
                  <a:sym typeface="Symbol"/>
                </a:rPr>
                <a:t>   </a:t>
              </a:r>
              <a:r>
                <a:rPr lang="en-US" b="1" dirty="0" smtClean="0">
                  <a:solidFill>
                    <a:sysClr val="windowText" lastClr="000000"/>
                  </a:solidFill>
                  <a:sym typeface="Symbol"/>
                </a:rPr>
                <a:t></a:t>
              </a:r>
              <a:endParaRPr lang="el-GR" b="1" dirty="0">
                <a:solidFill>
                  <a:sysClr val="windowText" lastClr="000000"/>
                </a:solidFill>
              </a:endParaRPr>
            </a:p>
          </p:txBody>
        </p:sp>
        <p:sp>
          <p:nvSpPr>
            <p:cNvPr id="8" name="7 - Έλλειψη"/>
            <p:cNvSpPr/>
            <p:nvPr/>
          </p:nvSpPr>
          <p:spPr>
            <a:xfrm>
              <a:off x="5364088" y="3356992"/>
              <a:ext cx="1152128" cy="1080120"/>
            </a:xfrm>
            <a:prstGeom prst="ellipse">
              <a:avLst/>
            </a:prstGeom>
            <a:solidFill>
              <a:srgbClr val="FFC00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l-GR" b="1" dirty="0" smtClean="0">
                  <a:solidFill>
                    <a:sysClr val="windowText" lastClr="000000"/>
                  </a:solidFill>
                  <a:sym typeface="Symbol"/>
                </a:rPr>
                <a:t>    </a:t>
              </a:r>
              <a:r>
                <a:rPr lang="el-GR" b="1" dirty="0" smtClean="0">
                  <a:solidFill>
                    <a:sysClr val="windowText" lastClr="000000"/>
                  </a:solidFill>
                  <a:sym typeface="Wingdings"/>
                </a:rPr>
                <a:t></a:t>
              </a:r>
              <a:r>
                <a:rPr lang="el-GR" b="1" dirty="0" smtClean="0">
                  <a:solidFill>
                    <a:sysClr val="windowText" lastClr="000000"/>
                  </a:solidFill>
                  <a:sym typeface="Symbol"/>
                </a:rPr>
                <a:t>  </a:t>
              </a:r>
              <a:endParaRPr lang="el-GR" b="1" dirty="0">
                <a:solidFill>
                  <a:sysClr val="windowText" lastClr="000000"/>
                </a:solidFill>
              </a:endParaRPr>
            </a:p>
          </p:txBody>
        </p:sp>
      </p:grpSp>
      <p:grpSp>
        <p:nvGrpSpPr>
          <p:cNvPr id="35" name="34 - Ομάδα"/>
          <p:cNvGrpSpPr/>
          <p:nvPr/>
        </p:nvGrpSpPr>
        <p:grpSpPr>
          <a:xfrm>
            <a:off x="3779912" y="3573016"/>
            <a:ext cx="4374842" cy="1080120"/>
            <a:chOff x="2915816" y="1556792"/>
            <a:chExt cx="4374842" cy="1080120"/>
          </a:xfrm>
        </p:grpSpPr>
        <p:sp>
          <p:nvSpPr>
            <p:cNvPr id="11" name="10 - Έλλειψη"/>
            <p:cNvSpPr/>
            <p:nvPr/>
          </p:nvSpPr>
          <p:spPr>
            <a:xfrm>
              <a:off x="2915816" y="1556792"/>
              <a:ext cx="1152128" cy="1080120"/>
            </a:xfrm>
            <a:prstGeom prst="ellipse">
              <a:avLst/>
            </a:prstGeom>
            <a:solidFill>
              <a:srgbClr val="FFC00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l-GR" b="1" dirty="0" smtClean="0">
                  <a:solidFill>
                    <a:sysClr val="windowText" lastClr="000000"/>
                  </a:solidFill>
                  <a:sym typeface="Symbol"/>
                </a:rPr>
                <a:t>     </a:t>
              </a:r>
              <a:r>
                <a:rPr lang="el-GR" b="1" dirty="0" smtClean="0">
                  <a:solidFill>
                    <a:sysClr val="windowText" lastClr="000000"/>
                  </a:solidFill>
                  <a:sym typeface="Wingdings"/>
                </a:rPr>
                <a:t></a:t>
              </a:r>
              <a:r>
                <a:rPr lang="el-GR" b="1" dirty="0" smtClean="0">
                  <a:solidFill>
                    <a:sysClr val="windowText" lastClr="000000"/>
                  </a:solidFill>
                  <a:sym typeface="Symbol"/>
                </a:rPr>
                <a:t>   </a:t>
              </a:r>
              <a:r>
                <a:rPr lang="en-US" b="1" dirty="0" smtClean="0">
                  <a:solidFill>
                    <a:sysClr val="windowText" lastClr="000000"/>
                  </a:solidFill>
                  <a:sym typeface="Symbol"/>
                </a:rPr>
                <a:t></a:t>
              </a:r>
              <a:endParaRPr lang="el-GR" b="1" dirty="0">
                <a:solidFill>
                  <a:sysClr val="windowText" lastClr="000000"/>
                </a:solidFill>
              </a:endParaRPr>
            </a:p>
          </p:txBody>
        </p:sp>
        <p:grpSp>
          <p:nvGrpSpPr>
            <p:cNvPr id="2" name="12 - Ομάδα"/>
            <p:cNvGrpSpPr/>
            <p:nvPr/>
          </p:nvGrpSpPr>
          <p:grpSpPr>
            <a:xfrm>
              <a:off x="4644008" y="1628800"/>
              <a:ext cx="2646650" cy="941673"/>
              <a:chOff x="4427984" y="3501008"/>
              <a:chExt cx="2646650" cy="941673"/>
            </a:xfrm>
            <a:solidFill>
              <a:schemeClr val="tx2">
                <a:lumMod val="60000"/>
                <a:lumOff val="40000"/>
              </a:schemeClr>
            </a:solidFill>
          </p:grpSpPr>
          <p:grpSp>
            <p:nvGrpSpPr>
              <p:cNvPr id="3" name="37 - Ομάδα"/>
              <p:cNvGrpSpPr/>
              <p:nvPr/>
            </p:nvGrpSpPr>
            <p:grpSpPr>
              <a:xfrm>
                <a:off x="4427984" y="3501008"/>
                <a:ext cx="2646650" cy="941673"/>
                <a:chOff x="3275148" y="4515350"/>
                <a:chExt cx="3025044" cy="857866"/>
              </a:xfrm>
              <a:grpFill/>
            </p:grpSpPr>
            <p:grpSp>
              <p:nvGrpSpPr>
                <p:cNvPr id="5" name="27 - Ομάδα"/>
                <p:cNvGrpSpPr/>
                <p:nvPr/>
              </p:nvGrpSpPr>
              <p:grpSpPr>
                <a:xfrm rot="21316453">
                  <a:off x="4788024" y="4581129"/>
                  <a:ext cx="1512168" cy="792087"/>
                  <a:chOff x="3995936" y="3645025"/>
                  <a:chExt cx="1512168" cy="792087"/>
                </a:xfrm>
                <a:grpFill/>
              </p:grpSpPr>
              <p:sp>
                <p:nvSpPr>
                  <p:cNvPr id="20" name="19 - Έλλειψη"/>
                  <p:cNvSpPr/>
                  <p:nvPr/>
                </p:nvSpPr>
                <p:spPr>
                  <a:xfrm rot="5400000">
                    <a:off x="4765688" y="3694696"/>
                    <a:ext cx="764752" cy="720080"/>
                  </a:xfrm>
                  <a:prstGeom prst="ellipse">
                    <a:avLst/>
                  </a:prstGeom>
                  <a:grpFill/>
                  <a:ln>
                    <a:solidFill>
                      <a:schemeClr val="tx2">
                        <a:lumMod val="60000"/>
                        <a:lumOff val="4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21" name="20 - Ισοσκελές τρίγωνο"/>
                  <p:cNvSpPr/>
                  <p:nvPr/>
                </p:nvSpPr>
                <p:spPr>
                  <a:xfrm rot="16517623">
                    <a:off x="4145020" y="3495941"/>
                    <a:ext cx="702741" cy="1000909"/>
                  </a:xfrm>
                  <a:prstGeom prst="triangle">
                    <a:avLst/>
                  </a:prstGeom>
                  <a:grpFill/>
                  <a:ln>
                    <a:solidFill>
                      <a:schemeClr val="tx2">
                        <a:lumMod val="60000"/>
                        <a:lumOff val="4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</p:grpSp>
            <p:grpSp>
              <p:nvGrpSpPr>
                <p:cNvPr id="9" name="28 - Ομάδα"/>
                <p:cNvGrpSpPr/>
                <p:nvPr/>
              </p:nvGrpSpPr>
              <p:grpSpPr>
                <a:xfrm rot="10494197">
                  <a:off x="3275148" y="4515350"/>
                  <a:ext cx="1512869" cy="792294"/>
                  <a:chOff x="3995936" y="3645025"/>
                  <a:chExt cx="1512869" cy="792294"/>
                </a:xfrm>
                <a:grpFill/>
              </p:grpSpPr>
              <p:sp>
                <p:nvSpPr>
                  <p:cNvPr id="18" name="17 - Έλλειψη"/>
                  <p:cNvSpPr/>
                  <p:nvPr/>
                </p:nvSpPr>
                <p:spPr>
                  <a:xfrm rot="5400000">
                    <a:off x="4766388" y="3694902"/>
                    <a:ext cx="764754" cy="720080"/>
                  </a:xfrm>
                  <a:prstGeom prst="ellipse">
                    <a:avLst/>
                  </a:prstGeom>
                  <a:grpFill/>
                  <a:ln>
                    <a:solidFill>
                      <a:schemeClr val="tx2">
                        <a:lumMod val="60000"/>
                        <a:lumOff val="4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19" name="18 - Ισοσκελές τρίγωνο"/>
                  <p:cNvSpPr/>
                  <p:nvPr/>
                </p:nvSpPr>
                <p:spPr>
                  <a:xfrm rot="16517623">
                    <a:off x="4145020" y="3495941"/>
                    <a:ext cx="702741" cy="1000909"/>
                  </a:xfrm>
                  <a:prstGeom prst="triangle">
                    <a:avLst/>
                  </a:prstGeom>
                  <a:grpFill/>
                  <a:ln>
                    <a:solidFill>
                      <a:schemeClr val="tx2">
                        <a:lumMod val="60000"/>
                        <a:lumOff val="4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</p:grpSp>
          </p:grpSp>
          <p:sp>
            <p:nvSpPr>
              <p:cNvPr id="15" name="14 - TextBox"/>
              <p:cNvSpPr txBox="1"/>
              <p:nvPr/>
            </p:nvSpPr>
            <p:spPr>
              <a:xfrm>
                <a:off x="4644008" y="3779748"/>
                <a:ext cx="324128" cy="369332"/>
              </a:xfrm>
              <a:prstGeom prst="rect">
                <a:avLst/>
              </a:prstGeom>
              <a:grpFill/>
              <a:ln>
                <a:solidFill>
                  <a:schemeClr val="tx2">
                    <a:lumMod val="60000"/>
                    <a:lumOff val="40000"/>
                  </a:schemeClr>
                </a:solidFill>
              </a:ln>
            </p:spPr>
            <p:txBody>
              <a:bodyPr wrap="none" rtlCol="0">
                <a:spAutoFit/>
              </a:bodyPr>
              <a:lstStyle/>
              <a:p>
                <a:r>
                  <a:rPr lang="el-GR" b="1" dirty="0" smtClean="0">
                    <a:sym typeface="Symbol"/>
                  </a:rPr>
                  <a:t></a:t>
                </a:r>
                <a:endParaRPr lang="el-GR" b="1" dirty="0"/>
              </a:p>
            </p:txBody>
          </p:sp>
        </p:grpSp>
      </p:grpSp>
      <p:grpSp>
        <p:nvGrpSpPr>
          <p:cNvPr id="41" name="40 - Ομάδα"/>
          <p:cNvGrpSpPr/>
          <p:nvPr/>
        </p:nvGrpSpPr>
        <p:grpSpPr>
          <a:xfrm>
            <a:off x="2483768" y="5295639"/>
            <a:ext cx="5742994" cy="941673"/>
            <a:chOff x="1259632" y="5079615"/>
            <a:chExt cx="5742994" cy="941673"/>
          </a:xfrm>
        </p:grpSpPr>
        <p:grpSp>
          <p:nvGrpSpPr>
            <p:cNvPr id="10" name="17 - Ομάδα"/>
            <p:cNvGrpSpPr/>
            <p:nvPr/>
          </p:nvGrpSpPr>
          <p:grpSpPr>
            <a:xfrm>
              <a:off x="4355976" y="5079615"/>
              <a:ext cx="2646650" cy="941673"/>
              <a:chOff x="4427984" y="3501008"/>
              <a:chExt cx="2646650" cy="941673"/>
            </a:xfrm>
            <a:solidFill>
              <a:schemeClr val="tx2">
                <a:lumMod val="60000"/>
                <a:lumOff val="40000"/>
              </a:schemeClr>
            </a:solidFill>
          </p:grpSpPr>
          <p:grpSp>
            <p:nvGrpSpPr>
              <p:cNvPr id="13" name="37 - Ομάδα"/>
              <p:cNvGrpSpPr/>
              <p:nvPr/>
            </p:nvGrpSpPr>
            <p:grpSpPr>
              <a:xfrm>
                <a:off x="4427984" y="3501008"/>
                <a:ext cx="2646650" cy="941673"/>
                <a:chOff x="3275148" y="4515350"/>
                <a:chExt cx="3025044" cy="857866"/>
              </a:xfrm>
              <a:grpFill/>
            </p:grpSpPr>
            <p:grpSp>
              <p:nvGrpSpPr>
                <p:cNvPr id="14" name="27 - Ομάδα"/>
                <p:cNvGrpSpPr/>
                <p:nvPr/>
              </p:nvGrpSpPr>
              <p:grpSpPr>
                <a:xfrm rot="21316453">
                  <a:off x="4788024" y="4581129"/>
                  <a:ext cx="1512168" cy="792087"/>
                  <a:chOff x="3995936" y="3645025"/>
                  <a:chExt cx="1512168" cy="792087"/>
                </a:xfrm>
                <a:grpFill/>
              </p:grpSpPr>
              <p:sp>
                <p:nvSpPr>
                  <p:cNvPr id="29" name="28 - Έλλειψη"/>
                  <p:cNvSpPr/>
                  <p:nvPr/>
                </p:nvSpPr>
                <p:spPr>
                  <a:xfrm rot="5400000">
                    <a:off x="4765688" y="3694696"/>
                    <a:ext cx="764752" cy="720080"/>
                  </a:xfrm>
                  <a:prstGeom prst="ellipse">
                    <a:avLst/>
                  </a:prstGeom>
                  <a:grpFill/>
                  <a:ln>
                    <a:solidFill>
                      <a:schemeClr val="tx2">
                        <a:lumMod val="60000"/>
                        <a:lumOff val="4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30" name="29 - Ισοσκελές τρίγωνο"/>
                  <p:cNvSpPr/>
                  <p:nvPr/>
                </p:nvSpPr>
                <p:spPr>
                  <a:xfrm rot="16517623">
                    <a:off x="4145020" y="3495941"/>
                    <a:ext cx="702741" cy="1000909"/>
                  </a:xfrm>
                  <a:prstGeom prst="triangle">
                    <a:avLst/>
                  </a:prstGeom>
                  <a:grpFill/>
                  <a:ln>
                    <a:solidFill>
                      <a:schemeClr val="tx2">
                        <a:lumMod val="60000"/>
                        <a:lumOff val="4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</p:grpSp>
            <p:grpSp>
              <p:nvGrpSpPr>
                <p:cNvPr id="16" name="28 - Ομάδα"/>
                <p:cNvGrpSpPr/>
                <p:nvPr/>
              </p:nvGrpSpPr>
              <p:grpSpPr>
                <a:xfrm rot="10494197">
                  <a:off x="3275148" y="4515350"/>
                  <a:ext cx="1512869" cy="792294"/>
                  <a:chOff x="3995936" y="3645025"/>
                  <a:chExt cx="1512869" cy="792294"/>
                </a:xfrm>
                <a:grpFill/>
              </p:grpSpPr>
              <p:sp>
                <p:nvSpPr>
                  <p:cNvPr id="27" name="26 - Έλλειψη"/>
                  <p:cNvSpPr/>
                  <p:nvPr/>
                </p:nvSpPr>
                <p:spPr>
                  <a:xfrm rot="5400000">
                    <a:off x="4766388" y="3694902"/>
                    <a:ext cx="764754" cy="720080"/>
                  </a:xfrm>
                  <a:prstGeom prst="ellipse">
                    <a:avLst/>
                  </a:prstGeom>
                  <a:grpFill/>
                  <a:ln>
                    <a:solidFill>
                      <a:schemeClr val="tx2">
                        <a:lumMod val="60000"/>
                        <a:lumOff val="4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28" name="27 - Ισοσκελές τρίγωνο"/>
                  <p:cNvSpPr/>
                  <p:nvPr/>
                </p:nvSpPr>
                <p:spPr>
                  <a:xfrm rot="16517623">
                    <a:off x="4145020" y="3495941"/>
                    <a:ext cx="702741" cy="1000909"/>
                  </a:xfrm>
                  <a:prstGeom prst="triangle">
                    <a:avLst/>
                  </a:prstGeom>
                  <a:grpFill/>
                  <a:ln>
                    <a:solidFill>
                      <a:schemeClr val="tx2">
                        <a:lumMod val="60000"/>
                        <a:lumOff val="4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</p:grpSp>
          </p:grpSp>
          <p:sp>
            <p:nvSpPr>
              <p:cNvPr id="24" name="23 - TextBox"/>
              <p:cNvSpPr txBox="1"/>
              <p:nvPr/>
            </p:nvSpPr>
            <p:spPr>
              <a:xfrm>
                <a:off x="4644008" y="3779748"/>
                <a:ext cx="324128" cy="369332"/>
              </a:xfrm>
              <a:prstGeom prst="rect">
                <a:avLst/>
              </a:prstGeom>
              <a:grpFill/>
              <a:ln>
                <a:solidFill>
                  <a:schemeClr val="tx2">
                    <a:lumMod val="60000"/>
                    <a:lumOff val="40000"/>
                  </a:schemeClr>
                </a:solidFill>
              </a:ln>
            </p:spPr>
            <p:txBody>
              <a:bodyPr wrap="none" rtlCol="0">
                <a:spAutoFit/>
              </a:bodyPr>
              <a:lstStyle/>
              <a:p>
                <a:r>
                  <a:rPr lang="el-GR" b="1" dirty="0" smtClean="0">
                    <a:sym typeface="Symbol"/>
                  </a:rPr>
                  <a:t></a:t>
                </a:r>
                <a:endParaRPr lang="el-GR" b="1" dirty="0"/>
              </a:p>
            </p:txBody>
          </p:sp>
        </p:grpSp>
        <p:grpSp>
          <p:nvGrpSpPr>
            <p:cNvPr id="17" name="30 - Ομάδα"/>
            <p:cNvGrpSpPr/>
            <p:nvPr/>
          </p:nvGrpSpPr>
          <p:grpSpPr>
            <a:xfrm>
              <a:off x="1259632" y="5079615"/>
              <a:ext cx="2646650" cy="941673"/>
              <a:chOff x="4427984" y="3501008"/>
              <a:chExt cx="2646650" cy="941673"/>
            </a:xfrm>
            <a:solidFill>
              <a:schemeClr val="tx2">
                <a:lumMod val="60000"/>
                <a:lumOff val="40000"/>
              </a:schemeClr>
            </a:solidFill>
          </p:grpSpPr>
          <p:grpSp>
            <p:nvGrpSpPr>
              <p:cNvPr id="22" name="37 - Ομάδα"/>
              <p:cNvGrpSpPr/>
              <p:nvPr/>
            </p:nvGrpSpPr>
            <p:grpSpPr>
              <a:xfrm>
                <a:off x="4427984" y="3501008"/>
                <a:ext cx="2646650" cy="941673"/>
                <a:chOff x="3275148" y="4515350"/>
                <a:chExt cx="3025044" cy="857866"/>
              </a:xfrm>
              <a:grpFill/>
            </p:grpSpPr>
            <p:grpSp>
              <p:nvGrpSpPr>
                <p:cNvPr id="23" name="27 - Ομάδα"/>
                <p:cNvGrpSpPr/>
                <p:nvPr/>
              </p:nvGrpSpPr>
              <p:grpSpPr>
                <a:xfrm rot="21316453">
                  <a:off x="4788024" y="4581129"/>
                  <a:ext cx="1512168" cy="792087"/>
                  <a:chOff x="3995936" y="3645025"/>
                  <a:chExt cx="1512168" cy="792087"/>
                </a:xfrm>
                <a:grpFill/>
              </p:grpSpPr>
              <p:sp>
                <p:nvSpPr>
                  <p:cNvPr id="38" name="37 - Έλλειψη"/>
                  <p:cNvSpPr/>
                  <p:nvPr/>
                </p:nvSpPr>
                <p:spPr>
                  <a:xfrm rot="5400000">
                    <a:off x="4765688" y="3694696"/>
                    <a:ext cx="764752" cy="720080"/>
                  </a:xfrm>
                  <a:prstGeom prst="ellipse">
                    <a:avLst/>
                  </a:prstGeom>
                  <a:grpFill/>
                  <a:ln>
                    <a:solidFill>
                      <a:schemeClr val="tx2">
                        <a:lumMod val="60000"/>
                        <a:lumOff val="4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39" name="38 - Ισοσκελές τρίγωνο"/>
                  <p:cNvSpPr/>
                  <p:nvPr/>
                </p:nvSpPr>
                <p:spPr>
                  <a:xfrm rot="16517623">
                    <a:off x="4145020" y="3495941"/>
                    <a:ext cx="702741" cy="1000909"/>
                  </a:xfrm>
                  <a:prstGeom prst="triangle">
                    <a:avLst/>
                  </a:prstGeom>
                  <a:grpFill/>
                  <a:ln>
                    <a:solidFill>
                      <a:schemeClr val="tx2">
                        <a:lumMod val="60000"/>
                        <a:lumOff val="4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</p:grpSp>
            <p:grpSp>
              <p:nvGrpSpPr>
                <p:cNvPr id="25" name="28 - Ομάδα"/>
                <p:cNvGrpSpPr/>
                <p:nvPr/>
              </p:nvGrpSpPr>
              <p:grpSpPr>
                <a:xfrm rot="10494197">
                  <a:off x="3275148" y="4515350"/>
                  <a:ext cx="1512869" cy="792294"/>
                  <a:chOff x="3995936" y="3645025"/>
                  <a:chExt cx="1512869" cy="792294"/>
                </a:xfrm>
                <a:grpFill/>
              </p:grpSpPr>
              <p:sp>
                <p:nvSpPr>
                  <p:cNvPr id="36" name="35 - Έλλειψη"/>
                  <p:cNvSpPr/>
                  <p:nvPr/>
                </p:nvSpPr>
                <p:spPr>
                  <a:xfrm rot="5400000">
                    <a:off x="4766388" y="3694902"/>
                    <a:ext cx="764754" cy="720080"/>
                  </a:xfrm>
                  <a:prstGeom prst="ellipse">
                    <a:avLst/>
                  </a:prstGeom>
                  <a:grpFill/>
                  <a:ln>
                    <a:solidFill>
                      <a:schemeClr val="tx2">
                        <a:lumMod val="60000"/>
                        <a:lumOff val="4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37" name="36 - Ισοσκελές τρίγωνο"/>
                  <p:cNvSpPr/>
                  <p:nvPr/>
                </p:nvSpPr>
                <p:spPr>
                  <a:xfrm rot="16517623">
                    <a:off x="4145020" y="3495941"/>
                    <a:ext cx="702741" cy="1000909"/>
                  </a:xfrm>
                  <a:prstGeom prst="triangle">
                    <a:avLst/>
                  </a:prstGeom>
                  <a:grpFill/>
                  <a:ln>
                    <a:solidFill>
                      <a:schemeClr val="tx2">
                        <a:lumMod val="60000"/>
                        <a:lumOff val="4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</p:grpSp>
          </p:grpSp>
          <p:sp>
            <p:nvSpPr>
              <p:cNvPr id="33" name="32 - TextBox"/>
              <p:cNvSpPr txBox="1"/>
              <p:nvPr/>
            </p:nvSpPr>
            <p:spPr>
              <a:xfrm>
                <a:off x="6444208" y="3789040"/>
                <a:ext cx="324128" cy="369332"/>
              </a:xfrm>
              <a:prstGeom prst="rect">
                <a:avLst/>
              </a:prstGeom>
              <a:grpFill/>
              <a:ln>
                <a:solidFill>
                  <a:schemeClr val="tx2">
                    <a:lumMod val="60000"/>
                    <a:lumOff val="40000"/>
                  </a:schemeClr>
                </a:solidFill>
              </a:ln>
            </p:spPr>
            <p:txBody>
              <a:bodyPr wrap="none" rtlCol="0">
                <a:spAutoFit/>
              </a:bodyPr>
              <a:lstStyle/>
              <a:p>
                <a:r>
                  <a:rPr lang="el-GR" b="1" dirty="0" smtClean="0">
                    <a:sym typeface="Symbol"/>
                  </a:rPr>
                  <a:t></a:t>
                </a:r>
                <a:endParaRPr lang="el-GR" b="1" dirty="0"/>
              </a:p>
            </p:txBody>
          </p:sp>
        </p:grpSp>
      </p:grpSp>
      <p:sp>
        <p:nvSpPr>
          <p:cNvPr id="44" name="43 - Ορθογώνιο"/>
          <p:cNvSpPr/>
          <p:nvPr/>
        </p:nvSpPr>
        <p:spPr>
          <a:xfrm>
            <a:off x="755576" y="2060848"/>
            <a:ext cx="936104" cy="64807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err="1" smtClean="0">
                <a:solidFill>
                  <a:schemeClr val="tx1"/>
                </a:solidFill>
              </a:rPr>
              <a:t>i</a:t>
            </a:r>
            <a:r>
              <a:rPr lang="en-US" b="1" dirty="0" smtClean="0">
                <a:solidFill>
                  <a:schemeClr val="tx1"/>
                </a:solidFill>
              </a:rPr>
              <a:t>. s – s </a:t>
            </a:r>
            <a:endParaRPr lang="el-GR" b="1" dirty="0">
              <a:solidFill>
                <a:schemeClr val="tx1"/>
              </a:solidFill>
            </a:endParaRPr>
          </a:p>
        </p:txBody>
      </p:sp>
      <p:sp>
        <p:nvSpPr>
          <p:cNvPr id="45" name="44 - Ορθογώνιο"/>
          <p:cNvSpPr/>
          <p:nvPr/>
        </p:nvSpPr>
        <p:spPr>
          <a:xfrm>
            <a:off x="683568" y="3717032"/>
            <a:ext cx="1008112" cy="64807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ii.  s – p </a:t>
            </a:r>
            <a:endParaRPr lang="el-GR" b="1" dirty="0">
              <a:solidFill>
                <a:schemeClr val="tx1"/>
              </a:solidFill>
            </a:endParaRPr>
          </a:p>
        </p:txBody>
      </p:sp>
      <p:sp>
        <p:nvSpPr>
          <p:cNvPr id="46" name="45 - Ορθογώνιο"/>
          <p:cNvSpPr/>
          <p:nvPr/>
        </p:nvSpPr>
        <p:spPr>
          <a:xfrm>
            <a:off x="683568" y="5373216"/>
            <a:ext cx="1080120" cy="64807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iii.  p - p</a:t>
            </a:r>
            <a:endParaRPr lang="el-GR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TextBox"/>
          <p:cNvSpPr txBox="1"/>
          <p:nvPr/>
        </p:nvSpPr>
        <p:spPr>
          <a:xfrm>
            <a:off x="395536" y="188640"/>
            <a:ext cx="8424936" cy="82176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3200" b="1" dirty="0" smtClean="0">
                <a:latin typeface="Cambria" pitchFamily="18" charset="0"/>
              </a:rPr>
              <a:t>Έχουμε 2 ΕΙΔΗ ΔΕΣΜΩΝ:</a:t>
            </a:r>
          </a:p>
          <a:p>
            <a:r>
              <a:rPr lang="el-GR" sz="2000" dirty="0" smtClean="0">
                <a:latin typeface="Cambria" pitchFamily="18" charset="0"/>
              </a:rPr>
              <a:t>    </a:t>
            </a:r>
          </a:p>
          <a:p>
            <a:r>
              <a:rPr lang="el-GR" sz="2800" dirty="0" smtClean="0">
                <a:latin typeface="Cambria" pitchFamily="18" charset="0"/>
              </a:rPr>
              <a:t>Ι)      σ ( σίγμα)</a:t>
            </a:r>
          </a:p>
          <a:p>
            <a:endParaRPr lang="el-GR" sz="2800" dirty="0" smtClean="0">
              <a:latin typeface="Cambria" pitchFamily="18" charset="0"/>
            </a:endParaRPr>
          </a:p>
          <a:p>
            <a:r>
              <a:rPr lang="el-GR" sz="2800" dirty="0" smtClean="0">
                <a:latin typeface="Cambria" pitchFamily="18" charset="0"/>
              </a:rPr>
              <a:t>Ο σ δεσμός δημιουργείται όταν η επικάλυψη των ατομικών τροχιακών πραγματοποιείται </a:t>
            </a:r>
            <a:r>
              <a:rPr lang="el-GR" sz="2800" b="1" dirty="0" smtClean="0">
                <a:latin typeface="Cambria" pitchFamily="18" charset="0"/>
              </a:rPr>
              <a:t>κατά τον άξονα που συνδέει τους πυρήνες</a:t>
            </a:r>
            <a:r>
              <a:rPr lang="el-GR" sz="2800" dirty="0" smtClean="0">
                <a:latin typeface="Cambria" pitchFamily="18" charset="0"/>
              </a:rPr>
              <a:t> των δύο ατόμων που ενώνονται. </a:t>
            </a:r>
          </a:p>
          <a:p>
            <a:endParaRPr lang="el-GR" sz="2800" dirty="0" smtClean="0">
              <a:latin typeface="Cambria" pitchFamily="18" charset="0"/>
            </a:endParaRPr>
          </a:p>
          <a:p>
            <a:r>
              <a:rPr lang="el-GR" sz="2800" dirty="0" smtClean="0">
                <a:latin typeface="Cambria" pitchFamily="18" charset="0"/>
              </a:rPr>
              <a:t>ΙΙ)     π (πι)</a:t>
            </a:r>
          </a:p>
          <a:p>
            <a:r>
              <a:rPr lang="el-GR" sz="2800" dirty="0" smtClean="0">
                <a:latin typeface="Cambria" pitchFamily="18" charset="0"/>
              </a:rPr>
              <a:t>Ο π δεσμός δημιουργείται όταν </a:t>
            </a:r>
            <a:r>
              <a:rPr lang="el-GR" sz="2800" b="1" dirty="0" smtClean="0">
                <a:latin typeface="Cambria" pitchFamily="18" charset="0"/>
              </a:rPr>
              <a:t>οι άξονες συμμετρίας των ατομικών τροχιακών που επικαλύπτονται είναι παράλληλοι </a:t>
            </a:r>
            <a:r>
              <a:rPr lang="el-GR" sz="2800" dirty="0" smtClean="0">
                <a:latin typeface="Cambria" pitchFamily="18" charset="0"/>
              </a:rPr>
              <a:t>(πλευρική επικάλυψη)</a:t>
            </a:r>
          </a:p>
          <a:p>
            <a:endParaRPr lang="el-GR" sz="2000" dirty="0" smtClean="0">
              <a:latin typeface="Cambria" pitchFamily="18" charset="0"/>
            </a:endParaRPr>
          </a:p>
          <a:p>
            <a:endParaRPr lang="el-GR" sz="2000" dirty="0" smtClean="0">
              <a:latin typeface="Cambria" pitchFamily="18" charset="0"/>
            </a:endParaRPr>
          </a:p>
          <a:p>
            <a:endParaRPr lang="el-GR" sz="2000" dirty="0" smtClean="0">
              <a:latin typeface="Cambria" pitchFamily="18" charset="0"/>
            </a:endParaRPr>
          </a:p>
          <a:p>
            <a:endParaRPr lang="en-US" sz="2000" dirty="0" smtClean="0">
              <a:latin typeface="Cambria" pitchFamily="18" charset="0"/>
            </a:endParaRPr>
          </a:p>
          <a:p>
            <a:endParaRPr lang="el-GR" sz="2000" dirty="0" smtClean="0">
              <a:latin typeface="Cambria" pitchFamily="18" charset="0"/>
            </a:endParaRPr>
          </a:p>
          <a:p>
            <a:endParaRPr lang="el-GR" sz="2000" dirty="0" smtClean="0">
              <a:latin typeface="Cambria" pitchFamily="18" charset="0"/>
            </a:endParaRPr>
          </a:p>
          <a:p>
            <a:endParaRPr lang="el-GR" sz="2000" dirty="0" smtClean="0">
              <a:latin typeface="Cambria" pitchFamily="18" charset="0"/>
            </a:endParaRPr>
          </a:p>
        </p:txBody>
      </p:sp>
      <p:graphicFrame>
        <p:nvGraphicFramePr>
          <p:cNvPr id="6" name="5 - Αντικείμενο"/>
          <p:cNvGraphicFramePr>
            <a:graphicFrameLocks noChangeAspect="1"/>
          </p:cNvGraphicFramePr>
          <p:nvPr/>
        </p:nvGraphicFramePr>
        <p:xfrm>
          <a:off x="4514850" y="3340100"/>
          <a:ext cx="114300" cy="177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9204" name="Equation" r:id="rId3" imgW="114120" imgH="177480" progId="Equation.DSMT4">
                  <p:embed/>
                </p:oleObj>
              </mc:Choice>
              <mc:Fallback>
                <p:oleObj name="Equation" r:id="rId3" imgW="114120" imgH="1774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14850" y="3340100"/>
                        <a:ext cx="114300" cy="177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11 - Ορθογώνιο"/>
          <p:cNvSpPr/>
          <p:nvPr/>
        </p:nvSpPr>
        <p:spPr>
          <a:xfrm>
            <a:off x="7020272" y="6237312"/>
            <a:ext cx="2123728" cy="620688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 err="1" smtClean="0">
                <a:solidFill>
                  <a:schemeClr val="tx1"/>
                </a:solidFill>
                <a:latin typeface="Aka-AcidGR-TotallyPlain" pitchFamily="50" charset="0"/>
                <a:ea typeface="Aka-AcidGR-TotallyPlain" pitchFamily="50" charset="0"/>
              </a:rPr>
              <a:t>Σιάπκας</a:t>
            </a:r>
            <a:r>
              <a:rPr lang="el-GR" dirty="0" smtClean="0">
                <a:solidFill>
                  <a:schemeClr val="tx1"/>
                </a:solidFill>
                <a:latin typeface="Aka-AcidGR-TotallyPlain" pitchFamily="50" charset="0"/>
                <a:ea typeface="Aka-AcidGR-TotallyPlain" pitchFamily="50" charset="0"/>
              </a:rPr>
              <a:t> Δημήτρης</a:t>
            </a:r>
          </a:p>
          <a:p>
            <a:pPr algn="ctr"/>
            <a:r>
              <a:rPr lang="el-GR" dirty="0" smtClean="0">
                <a:solidFill>
                  <a:schemeClr val="tx1"/>
                </a:solidFill>
                <a:latin typeface="Aka-AcidGR-TotallyPlain" pitchFamily="50" charset="0"/>
                <a:ea typeface="Aka-AcidGR-TotallyPlain" pitchFamily="50" charset="0"/>
              </a:rPr>
              <a:t>Χημικός</a:t>
            </a:r>
            <a:endParaRPr lang="el-GR" dirty="0">
              <a:solidFill>
                <a:schemeClr val="tx1"/>
              </a:solidFill>
              <a:latin typeface="Aka-AcidGR-TotallyPlain" pitchFamily="50" charset="0"/>
              <a:ea typeface="Aka-AcidGR-TotallyPlain" pitchFamily="50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TextBox"/>
          <p:cNvSpPr txBox="1"/>
          <p:nvPr/>
        </p:nvSpPr>
        <p:spPr>
          <a:xfrm>
            <a:off x="395536" y="11514"/>
            <a:ext cx="8424936" cy="45858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3200" b="1" dirty="0" smtClean="0">
                <a:latin typeface="Cambria" pitchFamily="18" charset="0"/>
              </a:rPr>
              <a:t>Έχουμε 2 ΕΙΔΗ ΔΕΣΜΩΝ:</a:t>
            </a:r>
          </a:p>
          <a:p>
            <a:r>
              <a:rPr lang="el-GR" sz="2000" dirty="0" smtClean="0">
                <a:latin typeface="Cambria" pitchFamily="18" charset="0"/>
              </a:rPr>
              <a:t> </a:t>
            </a:r>
            <a:endParaRPr lang="en-US" sz="2000" dirty="0" smtClean="0">
              <a:latin typeface="Cambria" pitchFamily="18" charset="0"/>
            </a:endParaRPr>
          </a:p>
          <a:p>
            <a:r>
              <a:rPr lang="el-GR" sz="2800" dirty="0" smtClean="0">
                <a:latin typeface="Cambria" pitchFamily="18" charset="0"/>
              </a:rPr>
              <a:t>Ι)      π ( πι)</a:t>
            </a:r>
          </a:p>
          <a:p>
            <a:endParaRPr lang="en-US" sz="2400" dirty="0" smtClean="0">
              <a:latin typeface="Aka-AcidGR-TotallyPlain" pitchFamily="50" charset="0"/>
              <a:ea typeface="Aka-AcidGR-TotallyPlain" pitchFamily="50" charset="0"/>
            </a:endParaRPr>
          </a:p>
          <a:p>
            <a:endParaRPr lang="el-GR" sz="2400" dirty="0" smtClean="0">
              <a:latin typeface="Aka-AcidGR-TotallyPlain" pitchFamily="50" charset="0"/>
              <a:ea typeface="Aka-AcidGR-TotallyPlain" pitchFamily="50" charset="0"/>
            </a:endParaRPr>
          </a:p>
          <a:p>
            <a:endParaRPr lang="el-GR" sz="2400" dirty="0" smtClean="0">
              <a:latin typeface="Aka-AcidGR-TotallyPlain" pitchFamily="50" charset="0"/>
              <a:ea typeface="Aka-AcidGR-TotallyPlain" pitchFamily="50" charset="0"/>
            </a:endParaRPr>
          </a:p>
          <a:p>
            <a:endParaRPr lang="el-GR" sz="2000" dirty="0" smtClean="0">
              <a:latin typeface="Cambria" pitchFamily="18" charset="0"/>
            </a:endParaRPr>
          </a:p>
          <a:p>
            <a:endParaRPr lang="el-GR" sz="2000" dirty="0" smtClean="0">
              <a:latin typeface="Cambria" pitchFamily="18" charset="0"/>
            </a:endParaRPr>
          </a:p>
          <a:p>
            <a:endParaRPr lang="el-GR" sz="2000" dirty="0" smtClean="0">
              <a:latin typeface="Cambria" pitchFamily="18" charset="0"/>
            </a:endParaRPr>
          </a:p>
          <a:p>
            <a:endParaRPr lang="en-US" sz="2000" dirty="0" smtClean="0">
              <a:latin typeface="Cambria" pitchFamily="18" charset="0"/>
            </a:endParaRPr>
          </a:p>
          <a:p>
            <a:endParaRPr lang="el-GR" sz="2000" dirty="0" smtClean="0">
              <a:latin typeface="Cambria" pitchFamily="18" charset="0"/>
            </a:endParaRPr>
          </a:p>
          <a:p>
            <a:endParaRPr lang="el-GR" sz="2000" dirty="0" smtClean="0">
              <a:latin typeface="Cambria" pitchFamily="18" charset="0"/>
            </a:endParaRPr>
          </a:p>
          <a:p>
            <a:endParaRPr lang="el-GR" sz="2000" dirty="0" smtClean="0">
              <a:latin typeface="Cambria" pitchFamily="18" charset="0"/>
            </a:endParaRPr>
          </a:p>
        </p:txBody>
      </p:sp>
      <p:graphicFrame>
        <p:nvGraphicFramePr>
          <p:cNvPr id="6" name="5 - Αντικείμενο"/>
          <p:cNvGraphicFramePr>
            <a:graphicFrameLocks noChangeAspect="1"/>
          </p:cNvGraphicFramePr>
          <p:nvPr/>
        </p:nvGraphicFramePr>
        <p:xfrm>
          <a:off x="4514850" y="3340100"/>
          <a:ext cx="114300" cy="177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0228" name="Equation" r:id="rId3" imgW="114120" imgH="177480" progId="Equation.DSMT4">
                  <p:embed/>
                </p:oleObj>
              </mc:Choice>
              <mc:Fallback>
                <p:oleObj name="Equation" r:id="rId3" imgW="114120" imgH="1774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14850" y="3340100"/>
                        <a:ext cx="114300" cy="177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11 - Ορθογώνιο"/>
          <p:cNvSpPr/>
          <p:nvPr/>
        </p:nvSpPr>
        <p:spPr>
          <a:xfrm>
            <a:off x="7020272" y="6237312"/>
            <a:ext cx="2123728" cy="620688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 err="1" smtClean="0">
                <a:solidFill>
                  <a:schemeClr val="tx1"/>
                </a:solidFill>
                <a:latin typeface="Aka-AcidGR-TotallyPlain" pitchFamily="50" charset="0"/>
                <a:ea typeface="Aka-AcidGR-TotallyPlain" pitchFamily="50" charset="0"/>
              </a:rPr>
              <a:t>Σιάπκας</a:t>
            </a:r>
            <a:r>
              <a:rPr lang="el-GR" dirty="0" smtClean="0">
                <a:solidFill>
                  <a:schemeClr val="tx1"/>
                </a:solidFill>
                <a:latin typeface="Aka-AcidGR-TotallyPlain" pitchFamily="50" charset="0"/>
                <a:ea typeface="Aka-AcidGR-TotallyPlain" pitchFamily="50" charset="0"/>
              </a:rPr>
              <a:t> Δημήτρης</a:t>
            </a:r>
          </a:p>
          <a:p>
            <a:pPr algn="ctr"/>
            <a:r>
              <a:rPr lang="el-GR" dirty="0" smtClean="0">
                <a:solidFill>
                  <a:schemeClr val="tx1"/>
                </a:solidFill>
                <a:latin typeface="Aka-AcidGR-TotallyPlain" pitchFamily="50" charset="0"/>
                <a:ea typeface="Aka-AcidGR-TotallyPlain" pitchFamily="50" charset="0"/>
              </a:rPr>
              <a:t>Χημικός</a:t>
            </a:r>
            <a:endParaRPr lang="el-GR" dirty="0">
              <a:solidFill>
                <a:schemeClr val="tx1"/>
              </a:solidFill>
              <a:latin typeface="Aka-AcidGR-TotallyPlain" pitchFamily="50" charset="0"/>
              <a:ea typeface="Aka-AcidGR-TotallyPlain" pitchFamily="50" charset="0"/>
            </a:endParaRPr>
          </a:p>
        </p:txBody>
      </p:sp>
      <p:sp>
        <p:nvSpPr>
          <p:cNvPr id="82" name="81 - Ορθογώνιο"/>
          <p:cNvSpPr/>
          <p:nvPr/>
        </p:nvSpPr>
        <p:spPr>
          <a:xfrm>
            <a:off x="1763688" y="1628800"/>
            <a:ext cx="6192688" cy="50405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l-GR" sz="2800" b="1" dirty="0" smtClean="0">
                <a:solidFill>
                  <a:sysClr val="windowText" lastClr="000000"/>
                </a:solidFill>
              </a:rPr>
              <a:t>  </a:t>
            </a:r>
            <a:r>
              <a:rPr lang="el-GR" sz="2400" b="1" dirty="0" smtClean="0">
                <a:solidFill>
                  <a:sysClr val="windowText" lastClr="000000"/>
                </a:solidFill>
                <a:latin typeface="Cambria" pitchFamily="18" charset="0"/>
              </a:rPr>
              <a:t>επικάλυψη δύο </a:t>
            </a:r>
            <a:r>
              <a:rPr lang="en-US" sz="2400" b="1" dirty="0" smtClean="0">
                <a:solidFill>
                  <a:sysClr val="windowText" lastClr="000000"/>
                </a:solidFill>
                <a:latin typeface="Cambria" pitchFamily="18" charset="0"/>
              </a:rPr>
              <a:t>p </a:t>
            </a:r>
            <a:r>
              <a:rPr lang="el-GR" sz="2400" b="1" dirty="0" smtClean="0">
                <a:solidFill>
                  <a:sysClr val="windowText" lastClr="000000"/>
                </a:solidFill>
                <a:latin typeface="Cambria" pitchFamily="18" charset="0"/>
              </a:rPr>
              <a:t>ατομικών τροχιακών  </a:t>
            </a:r>
            <a:r>
              <a:rPr lang="el-GR" sz="2800" b="1" dirty="0" smtClean="0">
                <a:solidFill>
                  <a:sysClr val="windowText" lastClr="000000"/>
                </a:solidFill>
              </a:rPr>
              <a:t> </a:t>
            </a:r>
            <a:endParaRPr lang="el-GR" sz="2800" b="1" dirty="0">
              <a:solidFill>
                <a:sysClr val="windowText" lastClr="000000"/>
              </a:solidFill>
            </a:endParaRPr>
          </a:p>
        </p:txBody>
      </p:sp>
      <p:grpSp>
        <p:nvGrpSpPr>
          <p:cNvPr id="144" name="143 - Ομάδα"/>
          <p:cNvGrpSpPr/>
          <p:nvPr/>
        </p:nvGrpSpPr>
        <p:grpSpPr>
          <a:xfrm>
            <a:off x="2843808" y="2636912"/>
            <a:ext cx="3600400" cy="3384376"/>
            <a:chOff x="2771800" y="2636912"/>
            <a:chExt cx="3600400" cy="3384376"/>
          </a:xfrm>
        </p:grpSpPr>
        <p:grpSp>
          <p:nvGrpSpPr>
            <p:cNvPr id="145" name="27 - Ομάδα"/>
            <p:cNvGrpSpPr/>
            <p:nvPr/>
          </p:nvGrpSpPr>
          <p:grpSpPr>
            <a:xfrm>
              <a:off x="2771800" y="2636912"/>
              <a:ext cx="3600400" cy="3384376"/>
              <a:chOff x="2771800" y="2636912"/>
              <a:chExt cx="3600400" cy="3384376"/>
            </a:xfrm>
          </p:grpSpPr>
          <p:cxnSp>
            <p:nvCxnSpPr>
              <p:cNvPr id="147" name="146 - Ευθεία γραμμή σύνδεσης"/>
              <p:cNvCxnSpPr/>
              <p:nvPr/>
            </p:nvCxnSpPr>
            <p:spPr>
              <a:xfrm>
                <a:off x="5652120" y="2636912"/>
                <a:ext cx="0" cy="3384376"/>
              </a:xfrm>
              <a:prstGeom prst="line">
                <a:avLst/>
              </a:prstGeom>
              <a:ln>
                <a:prstDash val="sysDash"/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48" name="147 - Ευθεία γραμμή σύνδεσης"/>
              <p:cNvCxnSpPr/>
              <p:nvPr/>
            </p:nvCxnSpPr>
            <p:spPr>
              <a:xfrm>
                <a:off x="3563888" y="2636912"/>
                <a:ext cx="0" cy="3384376"/>
              </a:xfrm>
              <a:prstGeom prst="line">
                <a:avLst/>
              </a:prstGeom>
              <a:ln>
                <a:prstDash val="sysDash"/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grpSp>
            <p:nvGrpSpPr>
              <p:cNvPr id="149" name="37 - Ομάδα"/>
              <p:cNvGrpSpPr/>
              <p:nvPr/>
            </p:nvGrpSpPr>
            <p:grpSpPr>
              <a:xfrm rot="5400000">
                <a:off x="4394764" y="3822260"/>
                <a:ext cx="2592289" cy="941673"/>
                <a:chOff x="3275148" y="4515350"/>
                <a:chExt cx="3025044" cy="857866"/>
              </a:xfrm>
              <a:solidFill>
                <a:schemeClr val="tx1">
                  <a:lumMod val="50000"/>
                  <a:lumOff val="50000"/>
                </a:schemeClr>
              </a:solidFill>
            </p:grpSpPr>
            <p:grpSp>
              <p:nvGrpSpPr>
                <p:cNvPr id="160" name="27 - Ομάδα"/>
                <p:cNvGrpSpPr/>
                <p:nvPr/>
              </p:nvGrpSpPr>
              <p:grpSpPr>
                <a:xfrm rot="21316453">
                  <a:off x="4788024" y="4581129"/>
                  <a:ext cx="1512168" cy="792087"/>
                  <a:chOff x="3995936" y="3645025"/>
                  <a:chExt cx="1512168" cy="792087"/>
                </a:xfrm>
                <a:grpFill/>
              </p:grpSpPr>
              <p:sp>
                <p:nvSpPr>
                  <p:cNvPr id="164" name="163 - Έλλειψη"/>
                  <p:cNvSpPr/>
                  <p:nvPr/>
                </p:nvSpPr>
                <p:spPr>
                  <a:xfrm rot="5400000">
                    <a:off x="4765688" y="3694696"/>
                    <a:ext cx="764752" cy="720080"/>
                  </a:xfrm>
                  <a:prstGeom prst="ellipse">
                    <a:avLst/>
                  </a:prstGeom>
                  <a:grpFill/>
                  <a:ln>
                    <a:solidFill>
                      <a:schemeClr val="tx1">
                        <a:lumMod val="50000"/>
                        <a:lumOff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165" name="164 - Ισοσκελές τρίγωνο"/>
                  <p:cNvSpPr/>
                  <p:nvPr/>
                </p:nvSpPr>
                <p:spPr>
                  <a:xfrm rot="16517623">
                    <a:off x="4145020" y="3495941"/>
                    <a:ext cx="702741" cy="1000909"/>
                  </a:xfrm>
                  <a:prstGeom prst="triangle">
                    <a:avLst/>
                  </a:prstGeom>
                  <a:grpFill/>
                  <a:ln>
                    <a:solidFill>
                      <a:schemeClr val="tx1">
                        <a:lumMod val="50000"/>
                        <a:lumOff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</p:grpSp>
            <p:grpSp>
              <p:nvGrpSpPr>
                <p:cNvPr id="161" name="28 - Ομάδα"/>
                <p:cNvGrpSpPr/>
                <p:nvPr/>
              </p:nvGrpSpPr>
              <p:grpSpPr>
                <a:xfrm rot="10494197">
                  <a:off x="3275148" y="4515350"/>
                  <a:ext cx="1512869" cy="792294"/>
                  <a:chOff x="3995936" y="3645025"/>
                  <a:chExt cx="1512869" cy="792294"/>
                </a:xfrm>
                <a:grpFill/>
              </p:grpSpPr>
              <p:sp>
                <p:nvSpPr>
                  <p:cNvPr id="162" name="161 - Έλλειψη"/>
                  <p:cNvSpPr/>
                  <p:nvPr/>
                </p:nvSpPr>
                <p:spPr>
                  <a:xfrm rot="5400000">
                    <a:off x="4766388" y="3694902"/>
                    <a:ext cx="764754" cy="720080"/>
                  </a:xfrm>
                  <a:prstGeom prst="ellipse">
                    <a:avLst/>
                  </a:prstGeom>
                  <a:grpFill/>
                  <a:ln>
                    <a:solidFill>
                      <a:schemeClr val="tx1">
                        <a:lumMod val="50000"/>
                        <a:lumOff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163" name="12 - Ισοσκελές τρίγωνο"/>
                  <p:cNvSpPr/>
                  <p:nvPr/>
                </p:nvSpPr>
                <p:spPr>
                  <a:xfrm rot="16517623">
                    <a:off x="4145020" y="3495941"/>
                    <a:ext cx="702741" cy="1000909"/>
                  </a:xfrm>
                  <a:prstGeom prst="triangle">
                    <a:avLst/>
                  </a:prstGeom>
                  <a:grpFill/>
                  <a:ln>
                    <a:solidFill>
                      <a:schemeClr val="tx1">
                        <a:lumMod val="50000"/>
                        <a:lumOff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</p:grpSp>
          </p:grpSp>
          <p:grpSp>
            <p:nvGrpSpPr>
              <p:cNvPr id="150" name="17 - Ομάδα"/>
              <p:cNvGrpSpPr/>
              <p:nvPr/>
            </p:nvGrpSpPr>
            <p:grpSpPr>
              <a:xfrm rot="5400000">
                <a:off x="2204559" y="3852226"/>
                <a:ext cx="2646650" cy="936104"/>
                <a:chOff x="4427984" y="3501008"/>
                <a:chExt cx="2646650" cy="941673"/>
              </a:xfrm>
              <a:solidFill>
                <a:schemeClr val="tx1">
                  <a:lumMod val="50000"/>
                  <a:lumOff val="50000"/>
                </a:schemeClr>
              </a:solidFill>
            </p:grpSpPr>
            <p:grpSp>
              <p:nvGrpSpPr>
                <p:cNvPr id="152" name="37 - Ομάδα"/>
                <p:cNvGrpSpPr/>
                <p:nvPr/>
              </p:nvGrpSpPr>
              <p:grpSpPr>
                <a:xfrm>
                  <a:off x="4427984" y="3501008"/>
                  <a:ext cx="2646650" cy="941673"/>
                  <a:chOff x="3275148" y="4515350"/>
                  <a:chExt cx="3025044" cy="857866"/>
                </a:xfrm>
                <a:grpFill/>
              </p:grpSpPr>
              <p:grpSp>
                <p:nvGrpSpPr>
                  <p:cNvPr id="154" name="27 - Ομάδα"/>
                  <p:cNvGrpSpPr/>
                  <p:nvPr/>
                </p:nvGrpSpPr>
                <p:grpSpPr>
                  <a:xfrm rot="21316453">
                    <a:off x="4788024" y="4581129"/>
                    <a:ext cx="1512168" cy="792087"/>
                    <a:chOff x="3995936" y="3645025"/>
                    <a:chExt cx="1512168" cy="792087"/>
                  </a:xfrm>
                  <a:grpFill/>
                </p:grpSpPr>
                <p:sp>
                  <p:nvSpPr>
                    <p:cNvPr id="158" name="157 - Έλλειψη"/>
                    <p:cNvSpPr/>
                    <p:nvPr/>
                  </p:nvSpPr>
                  <p:spPr>
                    <a:xfrm rot="5400000">
                      <a:off x="4765688" y="3694696"/>
                      <a:ext cx="764752" cy="720080"/>
                    </a:xfrm>
                    <a:prstGeom prst="ellipse">
                      <a:avLst/>
                    </a:prstGeom>
                    <a:grpFill/>
                    <a:ln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l-GR"/>
                    </a:p>
                  </p:txBody>
                </p:sp>
                <p:sp>
                  <p:nvSpPr>
                    <p:cNvPr id="159" name="158 - Ισοσκελές τρίγωνο"/>
                    <p:cNvSpPr/>
                    <p:nvPr/>
                  </p:nvSpPr>
                  <p:spPr>
                    <a:xfrm rot="16517623">
                      <a:off x="4145020" y="3495941"/>
                      <a:ext cx="702741" cy="1000909"/>
                    </a:xfrm>
                    <a:prstGeom prst="triangle">
                      <a:avLst/>
                    </a:prstGeom>
                    <a:grpFill/>
                    <a:ln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l-GR"/>
                    </a:p>
                  </p:txBody>
                </p:sp>
              </p:grpSp>
              <p:grpSp>
                <p:nvGrpSpPr>
                  <p:cNvPr id="155" name="28 - Ομάδα"/>
                  <p:cNvGrpSpPr/>
                  <p:nvPr/>
                </p:nvGrpSpPr>
                <p:grpSpPr>
                  <a:xfrm rot="10494197">
                    <a:off x="3275148" y="4515350"/>
                    <a:ext cx="1512869" cy="792294"/>
                    <a:chOff x="3995936" y="3645025"/>
                    <a:chExt cx="1512869" cy="792294"/>
                  </a:xfrm>
                  <a:grpFill/>
                </p:grpSpPr>
                <p:sp>
                  <p:nvSpPr>
                    <p:cNvPr id="156" name="155 - Έλλειψη"/>
                    <p:cNvSpPr/>
                    <p:nvPr/>
                  </p:nvSpPr>
                  <p:spPr>
                    <a:xfrm rot="5400000">
                      <a:off x="4766388" y="3694902"/>
                      <a:ext cx="764754" cy="720080"/>
                    </a:xfrm>
                    <a:prstGeom prst="ellipse">
                      <a:avLst/>
                    </a:prstGeom>
                    <a:grpFill/>
                    <a:ln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l-GR"/>
                    </a:p>
                  </p:txBody>
                </p:sp>
                <p:sp>
                  <p:nvSpPr>
                    <p:cNvPr id="157" name="156 - Ισοσκελές τρίγωνο"/>
                    <p:cNvSpPr/>
                    <p:nvPr/>
                  </p:nvSpPr>
                  <p:spPr>
                    <a:xfrm rot="16517623">
                      <a:off x="4145020" y="3495941"/>
                      <a:ext cx="702741" cy="1000909"/>
                    </a:xfrm>
                    <a:prstGeom prst="triangle">
                      <a:avLst/>
                    </a:prstGeom>
                    <a:grpFill/>
                    <a:ln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l-GR"/>
                    </a:p>
                  </p:txBody>
                </p:sp>
              </p:grpSp>
            </p:grpSp>
            <p:sp>
              <p:nvSpPr>
                <p:cNvPr id="153" name="152 - TextBox"/>
                <p:cNvSpPr txBox="1"/>
                <p:nvPr/>
              </p:nvSpPr>
              <p:spPr>
                <a:xfrm rot="16200000">
                  <a:off x="4540641" y="3752674"/>
                  <a:ext cx="576064" cy="369332"/>
                </a:xfrm>
                <a:prstGeom prst="rect">
                  <a:avLst/>
                </a:prstGeom>
                <a:grpFill/>
                <a:ln>
                  <a:solidFill>
                    <a:schemeClr val="tx1">
                      <a:lumMod val="50000"/>
                      <a:lumOff val="50000"/>
                    </a:schemeClr>
                  </a:solidFill>
                </a:ln>
              </p:spPr>
              <p:txBody>
                <a:bodyPr wrap="square" rtlCol="0">
                  <a:spAutoFit/>
                </a:bodyPr>
                <a:lstStyle/>
                <a:p>
                  <a:r>
                    <a:rPr lang="el-GR" b="1" dirty="0" smtClean="0">
                      <a:sym typeface="Symbol"/>
                    </a:rPr>
                    <a:t>   </a:t>
                  </a:r>
                  <a:endParaRPr lang="el-GR" b="1" dirty="0"/>
                </a:p>
              </p:txBody>
            </p:sp>
          </p:grpSp>
          <p:cxnSp>
            <p:nvCxnSpPr>
              <p:cNvPr id="151" name="150 - Ευθεία γραμμή σύνδεσης"/>
              <p:cNvCxnSpPr/>
              <p:nvPr/>
            </p:nvCxnSpPr>
            <p:spPr>
              <a:xfrm flipH="1">
                <a:off x="2771800" y="4293096"/>
                <a:ext cx="3600400" cy="8384"/>
              </a:xfrm>
              <a:prstGeom prst="line">
                <a:avLst/>
              </a:prstGeom>
              <a:ln>
                <a:prstDash val="sysDash"/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</p:grpSp>
        <p:sp>
          <p:nvSpPr>
            <p:cNvPr id="146" name="145 - TextBox"/>
            <p:cNvSpPr txBox="1"/>
            <p:nvPr/>
          </p:nvSpPr>
          <p:spPr>
            <a:xfrm>
              <a:off x="5436096" y="3212976"/>
              <a:ext cx="572657" cy="369332"/>
            </a:xfrm>
            <a:prstGeom prst="rect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l-GR" b="1" dirty="0" smtClean="0">
                  <a:sym typeface="Symbol"/>
                </a:rPr>
                <a:t>  </a:t>
              </a:r>
              <a:endParaRPr lang="el-GR" b="1" dirty="0"/>
            </a:p>
          </p:txBody>
        </p:sp>
      </p:grp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TextBox"/>
          <p:cNvSpPr txBox="1"/>
          <p:nvPr/>
        </p:nvSpPr>
        <p:spPr>
          <a:xfrm>
            <a:off x="395536" y="11514"/>
            <a:ext cx="8424936" cy="45858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3200" b="1" dirty="0" smtClean="0">
                <a:latin typeface="Cambria" pitchFamily="18" charset="0"/>
              </a:rPr>
              <a:t>Έχουμε 2 ΕΙΔΗ ΔΕΣΜΩΝ:</a:t>
            </a:r>
          </a:p>
          <a:p>
            <a:r>
              <a:rPr lang="el-GR" sz="2000" dirty="0" smtClean="0">
                <a:latin typeface="Cambria" pitchFamily="18" charset="0"/>
              </a:rPr>
              <a:t> </a:t>
            </a:r>
            <a:endParaRPr lang="en-US" sz="2000" dirty="0" smtClean="0">
              <a:latin typeface="Cambria" pitchFamily="18" charset="0"/>
            </a:endParaRPr>
          </a:p>
          <a:p>
            <a:r>
              <a:rPr lang="el-GR" sz="2800" dirty="0" smtClean="0">
                <a:latin typeface="Cambria" pitchFamily="18" charset="0"/>
              </a:rPr>
              <a:t>Ι)      π ( πι)</a:t>
            </a:r>
          </a:p>
          <a:p>
            <a:endParaRPr lang="en-US" sz="2400" dirty="0" smtClean="0">
              <a:latin typeface="Aka-AcidGR-TotallyPlain" pitchFamily="50" charset="0"/>
              <a:ea typeface="Aka-AcidGR-TotallyPlain" pitchFamily="50" charset="0"/>
            </a:endParaRPr>
          </a:p>
          <a:p>
            <a:endParaRPr lang="el-GR" sz="2400" dirty="0" smtClean="0">
              <a:latin typeface="Aka-AcidGR-TotallyPlain" pitchFamily="50" charset="0"/>
              <a:ea typeface="Aka-AcidGR-TotallyPlain" pitchFamily="50" charset="0"/>
            </a:endParaRPr>
          </a:p>
          <a:p>
            <a:endParaRPr lang="el-GR" sz="2400" dirty="0" smtClean="0">
              <a:latin typeface="Aka-AcidGR-TotallyPlain" pitchFamily="50" charset="0"/>
              <a:ea typeface="Aka-AcidGR-TotallyPlain" pitchFamily="50" charset="0"/>
            </a:endParaRPr>
          </a:p>
          <a:p>
            <a:endParaRPr lang="el-GR" sz="2000" dirty="0" smtClean="0">
              <a:latin typeface="Cambria" pitchFamily="18" charset="0"/>
            </a:endParaRPr>
          </a:p>
          <a:p>
            <a:endParaRPr lang="el-GR" sz="2000" dirty="0" smtClean="0">
              <a:latin typeface="Cambria" pitchFamily="18" charset="0"/>
            </a:endParaRPr>
          </a:p>
          <a:p>
            <a:endParaRPr lang="el-GR" sz="2000" dirty="0" smtClean="0">
              <a:latin typeface="Cambria" pitchFamily="18" charset="0"/>
            </a:endParaRPr>
          </a:p>
          <a:p>
            <a:endParaRPr lang="en-US" sz="2000" dirty="0" smtClean="0">
              <a:latin typeface="Cambria" pitchFamily="18" charset="0"/>
            </a:endParaRPr>
          </a:p>
          <a:p>
            <a:endParaRPr lang="el-GR" sz="2000" dirty="0" smtClean="0">
              <a:latin typeface="Cambria" pitchFamily="18" charset="0"/>
            </a:endParaRPr>
          </a:p>
          <a:p>
            <a:endParaRPr lang="el-GR" sz="2000" dirty="0" smtClean="0">
              <a:latin typeface="Cambria" pitchFamily="18" charset="0"/>
            </a:endParaRPr>
          </a:p>
          <a:p>
            <a:endParaRPr lang="el-GR" sz="2000" dirty="0" smtClean="0">
              <a:latin typeface="Cambria" pitchFamily="18" charset="0"/>
            </a:endParaRPr>
          </a:p>
        </p:txBody>
      </p:sp>
      <p:graphicFrame>
        <p:nvGraphicFramePr>
          <p:cNvPr id="6" name="5 - Αντικείμενο"/>
          <p:cNvGraphicFramePr>
            <a:graphicFrameLocks noChangeAspect="1"/>
          </p:cNvGraphicFramePr>
          <p:nvPr/>
        </p:nvGraphicFramePr>
        <p:xfrm>
          <a:off x="4514850" y="3340100"/>
          <a:ext cx="114300" cy="177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3300" name="Equation" r:id="rId3" imgW="114120" imgH="177480" progId="Equation.DSMT4">
                  <p:embed/>
                </p:oleObj>
              </mc:Choice>
              <mc:Fallback>
                <p:oleObj name="Equation" r:id="rId3" imgW="114120" imgH="1774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14850" y="3340100"/>
                        <a:ext cx="114300" cy="177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11 - Ορθογώνιο"/>
          <p:cNvSpPr/>
          <p:nvPr/>
        </p:nvSpPr>
        <p:spPr>
          <a:xfrm>
            <a:off x="7020272" y="6237312"/>
            <a:ext cx="2123728" cy="620688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 err="1" smtClean="0">
                <a:solidFill>
                  <a:schemeClr val="tx1"/>
                </a:solidFill>
                <a:latin typeface="Aka-AcidGR-TotallyPlain" pitchFamily="50" charset="0"/>
                <a:ea typeface="Aka-AcidGR-TotallyPlain" pitchFamily="50" charset="0"/>
              </a:rPr>
              <a:t>Σιάπκας</a:t>
            </a:r>
            <a:r>
              <a:rPr lang="el-GR" dirty="0" smtClean="0">
                <a:solidFill>
                  <a:schemeClr val="tx1"/>
                </a:solidFill>
                <a:latin typeface="Aka-AcidGR-TotallyPlain" pitchFamily="50" charset="0"/>
                <a:ea typeface="Aka-AcidGR-TotallyPlain" pitchFamily="50" charset="0"/>
              </a:rPr>
              <a:t> Δημήτρης</a:t>
            </a:r>
          </a:p>
          <a:p>
            <a:pPr algn="ctr"/>
            <a:r>
              <a:rPr lang="el-GR" dirty="0" smtClean="0">
                <a:solidFill>
                  <a:schemeClr val="tx1"/>
                </a:solidFill>
                <a:latin typeface="Aka-AcidGR-TotallyPlain" pitchFamily="50" charset="0"/>
                <a:ea typeface="Aka-AcidGR-TotallyPlain" pitchFamily="50" charset="0"/>
              </a:rPr>
              <a:t>Χημικός</a:t>
            </a:r>
            <a:endParaRPr lang="el-GR" dirty="0">
              <a:solidFill>
                <a:schemeClr val="tx1"/>
              </a:solidFill>
              <a:latin typeface="Aka-AcidGR-TotallyPlain" pitchFamily="50" charset="0"/>
              <a:ea typeface="Aka-AcidGR-TotallyPlain" pitchFamily="50" charset="0"/>
            </a:endParaRPr>
          </a:p>
        </p:txBody>
      </p:sp>
      <p:sp>
        <p:nvSpPr>
          <p:cNvPr id="82" name="81 - Ορθογώνιο"/>
          <p:cNvSpPr/>
          <p:nvPr/>
        </p:nvSpPr>
        <p:spPr>
          <a:xfrm>
            <a:off x="1763688" y="1628800"/>
            <a:ext cx="6192688" cy="50405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l-GR" sz="2800" b="1" dirty="0" smtClean="0">
                <a:solidFill>
                  <a:sysClr val="windowText" lastClr="000000"/>
                </a:solidFill>
              </a:rPr>
              <a:t>  </a:t>
            </a:r>
            <a:r>
              <a:rPr lang="el-GR" sz="2400" b="1" dirty="0" smtClean="0">
                <a:solidFill>
                  <a:sysClr val="windowText" lastClr="000000"/>
                </a:solidFill>
                <a:latin typeface="Cambria" pitchFamily="18" charset="0"/>
              </a:rPr>
              <a:t>επικάλυψη δύο </a:t>
            </a:r>
            <a:r>
              <a:rPr lang="en-US" sz="2400" b="1" dirty="0" smtClean="0">
                <a:solidFill>
                  <a:sysClr val="windowText" lastClr="000000"/>
                </a:solidFill>
                <a:latin typeface="Cambria" pitchFamily="18" charset="0"/>
              </a:rPr>
              <a:t>p </a:t>
            </a:r>
            <a:r>
              <a:rPr lang="el-GR" sz="2400" b="1" dirty="0" smtClean="0">
                <a:solidFill>
                  <a:sysClr val="windowText" lastClr="000000"/>
                </a:solidFill>
                <a:latin typeface="Cambria" pitchFamily="18" charset="0"/>
              </a:rPr>
              <a:t>ατομικών τροχιακών  </a:t>
            </a:r>
            <a:r>
              <a:rPr lang="el-GR" sz="2800" b="1" dirty="0" smtClean="0">
                <a:solidFill>
                  <a:sysClr val="windowText" lastClr="000000"/>
                </a:solidFill>
              </a:rPr>
              <a:t> </a:t>
            </a:r>
            <a:endParaRPr lang="el-GR" sz="2800" b="1" dirty="0">
              <a:solidFill>
                <a:sysClr val="windowText" lastClr="000000"/>
              </a:solidFill>
            </a:endParaRPr>
          </a:p>
        </p:txBody>
      </p:sp>
      <p:grpSp>
        <p:nvGrpSpPr>
          <p:cNvPr id="50" name="49 - Ομάδα"/>
          <p:cNvGrpSpPr/>
          <p:nvPr/>
        </p:nvGrpSpPr>
        <p:grpSpPr>
          <a:xfrm>
            <a:off x="2699792" y="2636912"/>
            <a:ext cx="3600400" cy="3384376"/>
            <a:chOff x="2699792" y="2636912"/>
            <a:chExt cx="3600400" cy="3384376"/>
          </a:xfrm>
        </p:grpSpPr>
        <p:cxnSp>
          <p:nvCxnSpPr>
            <p:cNvPr id="49" name="48 - Ευθεία γραμμή σύνδεσης"/>
            <p:cNvCxnSpPr/>
            <p:nvPr/>
          </p:nvCxnSpPr>
          <p:spPr>
            <a:xfrm>
              <a:off x="4139952" y="2636912"/>
              <a:ext cx="0" cy="3384376"/>
            </a:xfrm>
            <a:prstGeom prst="line">
              <a:avLst/>
            </a:prstGeom>
            <a:ln>
              <a:prstDash val="sysDash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48" name="47 - Ευθεία γραμμή σύνδεσης"/>
            <p:cNvCxnSpPr/>
            <p:nvPr/>
          </p:nvCxnSpPr>
          <p:spPr>
            <a:xfrm>
              <a:off x="5004048" y="2636912"/>
              <a:ext cx="0" cy="3384376"/>
            </a:xfrm>
            <a:prstGeom prst="line">
              <a:avLst/>
            </a:prstGeom>
            <a:ln>
              <a:prstDash val="sysDash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45" name="44 - Ευθεία γραμμή σύνδεσης"/>
            <p:cNvCxnSpPr/>
            <p:nvPr/>
          </p:nvCxnSpPr>
          <p:spPr>
            <a:xfrm flipH="1">
              <a:off x="2699792" y="4221088"/>
              <a:ext cx="3600400" cy="8384"/>
            </a:xfrm>
            <a:prstGeom prst="line">
              <a:avLst/>
            </a:prstGeom>
            <a:ln>
              <a:prstDash val="sysDash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grpSp>
          <p:nvGrpSpPr>
            <p:cNvPr id="47" name="46 - Ομάδα"/>
            <p:cNvGrpSpPr/>
            <p:nvPr/>
          </p:nvGrpSpPr>
          <p:grpSpPr>
            <a:xfrm>
              <a:off x="3635896" y="2924943"/>
              <a:ext cx="1805770" cy="2646651"/>
              <a:chOff x="3635896" y="2924943"/>
              <a:chExt cx="1805770" cy="2646651"/>
            </a:xfrm>
          </p:grpSpPr>
          <p:grpSp>
            <p:nvGrpSpPr>
              <p:cNvPr id="28" name="27 - Ομάδα"/>
              <p:cNvGrpSpPr/>
              <p:nvPr/>
            </p:nvGrpSpPr>
            <p:grpSpPr>
              <a:xfrm>
                <a:off x="3635896" y="2924943"/>
                <a:ext cx="1805770" cy="2646651"/>
                <a:chOff x="3347864" y="2924943"/>
                <a:chExt cx="1805770" cy="2646651"/>
              </a:xfrm>
            </p:grpSpPr>
            <p:grpSp>
              <p:nvGrpSpPr>
                <p:cNvPr id="29" name="37 - Ομάδα"/>
                <p:cNvGrpSpPr/>
                <p:nvPr/>
              </p:nvGrpSpPr>
              <p:grpSpPr>
                <a:xfrm rot="5400000">
                  <a:off x="2492591" y="3780217"/>
                  <a:ext cx="2646650" cy="936104"/>
                  <a:chOff x="3275148" y="4515350"/>
                  <a:chExt cx="3025044" cy="857866"/>
                </a:xfrm>
                <a:solidFill>
                  <a:schemeClr val="tx2">
                    <a:lumMod val="60000"/>
                    <a:lumOff val="40000"/>
                  </a:schemeClr>
                </a:solidFill>
              </p:grpSpPr>
              <p:grpSp>
                <p:nvGrpSpPr>
                  <p:cNvPr id="39" name="27 - Ομάδα"/>
                  <p:cNvGrpSpPr/>
                  <p:nvPr/>
                </p:nvGrpSpPr>
                <p:grpSpPr>
                  <a:xfrm rot="21316453">
                    <a:off x="4788024" y="4581129"/>
                    <a:ext cx="1512168" cy="792087"/>
                    <a:chOff x="3995936" y="3645025"/>
                    <a:chExt cx="1512168" cy="792087"/>
                  </a:xfrm>
                  <a:grpFill/>
                </p:grpSpPr>
                <p:sp>
                  <p:nvSpPr>
                    <p:cNvPr id="43" name="42 - Έλλειψη"/>
                    <p:cNvSpPr/>
                    <p:nvPr/>
                  </p:nvSpPr>
                  <p:spPr>
                    <a:xfrm rot="5400000">
                      <a:off x="4765688" y="3694696"/>
                      <a:ext cx="764752" cy="720080"/>
                    </a:xfrm>
                    <a:prstGeom prst="ellipse">
                      <a:avLst/>
                    </a:prstGeom>
                    <a:solidFill>
                      <a:schemeClr val="tx1">
                        <a:lumMod val="50000"/>
                        <a:lumOff val="50000"/>
                      </a:schemeClr>
                    </a:solidFill>
                    <a:ln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l-GR"/>
                    </a:p>
                  </p:txBody>
                </p:sp>
                <p:sp>
                  <p:nvSpPr>
                    <p:cNvPr id="44" name="43 - Ισοσκελές τρίγωνο"/>
                    <p:cNvSpPr/>
                    <p:nvPr/>
                  </p:nvSpPr>
                  <p:spPr>
                    <a:xfrm rot="16517623">
                      <a:off x="4145020" y="3495941"/>
                      <a:ext cx="702741" cy="1000909"/>
                    </a:xfrm>
                    <a:prstGeom prst="triangle">
                      <a:avLst/>
                    </a:prstGeom>
                    <a:solidFill>
                      <a:schemeClr val="tx1">
                        <a:lumMod val="50000"/>
                        <a:lumOff val="50000"/>
                      </a:schemeClr>
                    </a:solidFill>
                    <a:ln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l-GR"/>
                    </a:p>
                  </p:txBody>
                </p:sp>
              </p:grpSp>
              <p:grpSp>
                <p:nvGrpSpPr>
                  <p:cNvPr id="40" name="28 - Ομάδα"/>
                  <p:cNvGrpSpPr/>
                  <p:nvPr/>
                </p:nvGrpSpPr>
                <p:grpSpPr>
                  <a:xfrm rot="10494197">
                    <a:off x="3275148" y="4515350"/>
                    <a:ext cx="1512869" cy="792294"/>
                    <a:chOff x="3995936" y="3645025"/>
                    <a:chExt cx="1512869" cy="792294"/>
                  </a:xfrm>
                  <a:grpFill/>
                </p:grpSpPr>
                <p:sp>
                  <p:nvSpPr>
                    <p:cNvPr id="41" name="40 - Έλλειψη"/>
                    <p:cNvSpPr/>
                    <p:nvPr/>
                  </p:nvSpPr>
                  <p:spPr>
                    <a:xfrm rot="5400000">
                      <a:off x="4766388" y="3694902"/>
                      <a:ext cx="764754" cy="720080"/>
                    </a:xfrm>
                    <a:prstGeom prst="ellipse">
                      <a:avLst/>
                    </a:prstGeom>
                    <a:solidFill>
                      <a:schemeClr val="tx1">
                        <a:lumMod val="50000"/>
                        <a:lumOff val="50000"/>
                      </a:schemeClr>
                    </a:solidFill>
                    <a:ln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l-GR"/>
                    </a:p>
                  </p:txBody>
                </p:sp>
                <p:sp>
                  <p:nvSpPr>
                    <p:cNvPr id="42" name="41 - Ισοσκελές τρίγωνο"/>
                    <p:cNvSpPr/>
                    <p:nvPr/>
                  </p:nvSpPr>
                  <p:spPr>
                    <a:xfrm rot="16517623">
                      <a:off x="4145020" y="3495941"/>
                      <a:ext cx="702741" cy="1000909"/>
                    </a:xfrm>
                    <a:prstGeom prst="triangle">
                      <a:avLst/>
                    </a:prstGeom>
                    <a:solidFill>
                      <a:schemeClr val="tx1">
                        <a:lumMod val="50000"/>
                        <a:lumOff val="50000"/>
                      </a:schemeClr>
                    </a:solidFill>
                    <a:ln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l-GR"/>
                    </a:p>
                  </p:txBody>
                </p:sp>
              </p:grpSp>
            </p:grpSp>
            <p:grpSp>
              <p:nvGrpSpPr>
                <p:cNvPr id="30" name="27 - Ομάδα"/>
                <p:cNvGrpSpPr/>
                <p:nvPr/>
              </p:nvGrpSpPr>
              <p:grpSpPr>
                <a:xfrm>
                  <a:off x="3851920" y="2924943"/>
                  <a:ext cx="1301714" cy="2589749"/>
                  <a:chOff x="4860032" y="2996951"/>
                  <a:chExt cx="1301714" cy="2589749"/>
                </a:xfrm>
              </p:grpSpPr>
              <p:grpSp>
                <p:nvGrpSpPr>
                  <p:cNvPr id="31" name="37 - Ομάδα"/>
                  <p:cNvGrpSpPr/>
                  <p:nvPr/>
                </p:nvGrpSpPr>
                <p:grpSpPr>
                  <a:xfrm rot="5400000">
                    <a:off x="4396372" y="3821327"/>
                    <a:ext cx="2589749" cy="940998"/>
                    <a:chOff x="3275148" y="4515350"/>
                    <a:chExt cx="3022081" cy="857251"/>
                  </a:xfrm>
                  <a:solidFill>
                    <a:schemeClr val="tx2">
                      <a:lumMod val="60000"/>
                      <a:lumOff val="40000"/>
                    </a:schemeClr>
                  </a:solidFill>
                </p:grpSpPr>
                <p:grpSp>
                  <p:nvGrpSpPr>
                    <p:cNvPr id="33" name="27 - Ομάδα"/>
                    <p:cNvGrpSpPr/>
                    <p:nvPr/>
                  </p:nvGrpSpPr>
                  <p:grpSpPr>
                    <a:xfrm rot="21316453">
                      <a:off x="4787998" y="4581251"/>
                      <a:ext cx="1509231" cy="791350"/>
                      <a:chOff x="3995936" y="3645025"/>
                      <a:chExt cx="1509231" cy="791350"/>
                    </a:xfrm>
                    <a:grpFill/>
                  </p:grpSpPr>
                  <p:sp>
                    <p:nvSpPr>
                      <p:cNvPr id="37" name="36 - Έλλειψη"/>
                      <p:cNvSpPr/>
                      <p:nvPr/>
                    </p:nvSpPr>
                    <p:spPr>
                      <a:xfrm rot="5400000">
                        <a:off x="4762750" y="3693959"/>
                        <a:ext cx="764753" cy="720080"/>
                      </a:xfrm>
                      <a:prstGeom prst="ellipse">
                        <a:avLst/>
                      </a:prstGeom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ln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l-GR"/>
                      </a:p>
                    </p:txBody>
                  </p:sp>
                  <p:sp>
                    <p:nvSpPr>
                      <p:cNvPr id="38" name="37 - Ισοσκελές τρίγωνο"/>
                      <p:cNvSpPr/>
                      <p:nvPr/>
                    </p:nvSpPr>
                    <p:spPr>
                      <a:xfrm rot="16517623">
                        <a:off x="4145020" y="3495941"/>
                        <a:ext cx="702741" cy="1000909"/>
                      </a:xfrm>
                      <a:prstGeom prst="triangle">
                        <a:avLst/>
                      </a:prstGeom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ln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l-GR"/>
                      </a:p>
                    </p:txBody>
                  </p:sp>
                </p:grpSp>
                <p:grpSp>
                  <p:nvGrpSpPr>
                    <p:cNvPr id="34" name="28 - Ομάδα"/>
                    <p:cNvGrpSpPr/>
                    <p:nvPr/>
                  </p:nvGrpSpPr>
                  <p:grpSpPr>
                    <a:xfrm rot="10494197">
                      <a:off x="3275148" y="4515350"/>
                      <a:ext cx="1512869" cy="792294"/>
                      <a:chOff x="3995936" y="3645025"/>
                      <a:chExt cx="1512869" cy="792294"/>
                    </a:xfrm>
                    <a:grpFill/>
                  </p:grpSpPr>
                  <p:sp>
                    <p:nvSpPr>
                      <p:cNvPr id="35" name="34 - Έλλειψη"/>
                      <p:cNvSpPr/>
                      <p:nvPr/>
                    </p:nvSpPr>
                    <p:spPr>
                      <a:xfrm rot="5400000">
                        <a:off x="4766388" y="3694902"/>
                        <a:ext cx="764754" cy="720080"/>
                      </a:xfrm>
                      <a:prstGeom prst="ellipse">
                        <a:avLst/>
                      </a:prstGeom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ln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l-GR"/>
                      </a:p>
                    </p:txBody>
                  </p:sp>
                  <p:sp>
                    <p:nvSpPr>
                      <p:cNvPr id="36" name="35 - Ισοσκελές τρίγωνο"/>
                      <p:cNvSpPr/>
                      <p:nvPr/>
                    </p:nvSpPr>
                    <p:spPr>
                      <a:xfrm rot="16517623">
                        <a:off x="4145020" y="3495941"/>
                        <a:ext cx="702741" cy="1000909"/>
                      </a:xfrm>
                      <a:prstGeom prst="triangle">
                        <a:avLst/>
                      </a:prstGeom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ln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l-GR"/>
                      </a:p>
                    </p:txBody>
                  </p:sp>
                </p:grpSp>
              </p:grpSp>
              <p:sp>
                <p:nvSpPr>
                  <p:cNvPr id="32" name="31 - TextBox"/>
                  <p:cNvSpPr txBox="1"/>
                  <p:nvPr/>
                </p:nvSpPr>
                <p:spPr>
                  <a:xfrm>
                    <a:off x="4860032" y="3140968"/>
                    <a:ext cx="792088" cy="369332"/>
                  </a:xfrm>
                  <a:prstGeom prst="rect">
                    <a:avLst/>
                  </a:prstGeom>
                  <a:solidFill>
                    <a:schemeClr val="tx1">
                      <a:lumMod val="50000"/>
                      <a:lumOff val="50000"/>
                    </a:schemeClr>
                  </a:solidFill>
                  <a:ln>
                    <a:solidFill>
                      <a:schemeClr val="tx1">
                        <a:lumMod val="50000"/>
                        <a:lumOff val="50000"/>
                      </a:schemeClr>
                    </a:solidFill>
                  </a:ln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l-GR" b="1" dirty="0" smtClean="0">
                        <a:sym typeface="Symbol"/>
                      </a:rPr>
                      <a:t>   </a:t>
                    </a:r>
                    <a:r>
                      <a:rPr lang="el-GR" b="1" dirty="0" err="1" smtClean="0">
                        <a:sym typeface="Symbol"/>
                      </a:rPr>
                      <a:t></a:t>
                    </a:r>
                    <a:endParaRPr lang="el-GR" b="1" dirty="0"/>
                  </a:p>
                </p:txBody>
              </p:sp>
            </p:grpSp>
          </p:grpSp>
          <p:sp>
            <p:nvSpPr>
              <p:cNvPr id="46" name="45 - TextBox"/>
              <p:cNvSpPr txBox="1"/>
              <p:nvPr/>
            </p:nvSpPr>
            <p:spPr>
              <a:xfrm>
                <a:off x="4139952" y="5013176"/>
                <a:ext cx="792088" cy="369332"/>
              </a:xfrm>
              <a:prstGeom prst="rect">
                <a:avLst/>
              </a:prstGeom>
              <a:solidFill>
                <a:schemeClr val="tx1">
                  <a:lumMod val="50000"/>
                  <a:lumOff val="50000"/>
                </a:schemeClr>
              </a:solidFill>
              <a:ln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el-GR" b="1" dirty="0" smtClean="0">
                    <a:sym typeface="Symbol"/>
                  </a:rPr>
                  <a:t>   </a:t>
                </a:r>
                <a:r>
                  <a:rPr lang="el-GR" b="1" dirty="0" err="1" smtClean="0">
                    <a:sym typeface="Symbol"/>
                  </a:rPr>
                  <a:t></a:t>
                </a:r>
                <a:endParaRPr lang="el-GR" b="1" dirty="0"/>
              </a:p>
            </p:txBody>
          </p:sp>
        </p:grpSp>
      </p:grp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TextBox"/>
          <p:cNvSpPr txBox="1"/>
          <p:nvPr/>
        </p:nvSpPr>
        <p:spPr>
          <a:xfrm>
            <a:off x="395536" y="11514"/>
            <a:ext cx="8424936" cy="45858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3200" b="1" dirty="0" smtClean="0">
                <a:latin typeface="Cambria" pitchFamily="18" charset="0"/>
              </a:rPr>
              <a:t>Έχουμε 2 ΕΙΔΗ ΔΕΣΜΩΝ:</a:t>
            </a:r>
          </a:p>
          <a:p>
            <a:r>
              <a:rPr lang="el-GR" sz="2000" dirty="0" smtClean="0">
                <a:latin typeface="Cambria" pitchFamily="18" charset="0"/>
              </a:rPr>
              <a:t> </a:t>
            </a:r>
            <a:endParaRPr lang="en-US" sz="2000" dirty="0" smtClean="0">
              <a:latin typeface="Cambria" pitchFamily="18" charset="0"/>
            </a:endParaRPr>
          </a:p>
          <a:p>
            <a:r>
              <a:rPr lang="el-GR" sz="2800" dirty="0" smtClean="0">
                <a:latin typeface="Cambria" pitchFamily="18" charset="0"/>
              </a:rPr>
              <a:t>Ι)      π ( πι)</a:t>
            </a:r>
          </a:p>
          <a:p>
            <a:endParaRPr lang="en-US" sz="2400" dirty="0" smtClean="0">
              <a:latin typeface="Aka-AcidGR-TotallyPlain" pitchFamily="50" charset="0"/>
              <a:ea typeface="Aka-AcidGR-TotallyPlain" pitchFamily="50" charset="0"/>
            </a:endParaRPr>
          </a:p>
          <a:p>
            <a:endParaRPr lang="el-GR" sz="2400" dirty="0" smtClean="0">
              <a:latin typeface="Aka-AcidGR-TotallyPlain" pitchFamily="50" charset="0"/>
              <a:ea typeface="Aka-AcidGR-TotallyPlain" pitchFamily="50" charset="0"/>
            </a:endParaRPr>
          </a:p>
          <a:p>
            <a:endParaRPr lang="el-GR" sz="2400" dirty="0" smtClean="0">
              <a:latin typeface="Aka-AcidGR-TotallyPlain" pitchFamily="50" charset="0"/>
              <a:ea typeface="Aka-AcidGR-TotallyPlain" pitchFamily="50" charset="0"/>
            </a:endParaRPr>
          </a:p>
          <a:p>
            <a:endParaRPr lang="el-GR" sz="2000" dirty="0" smtClean="0">
              <a:latin typeface="Cambria" pitchFamily="18" charset="0"/>
            </a:endParaRPr>
          </a:p>
          <a:p>
            <a:endParaRPr lang="el-GR" sz="2000" dirty="0" smtClean="0">
              <a:latin typeface="Cambria" pitchFamily="18" charset="0"/>
            </a:endParaRPr>
          </a:p>
          <a:p>
            <a:endParaRPr lang="el-GR" sz="2000" dirty="0" smtClean="0">
              <a:latin typeface="Cambria" pitchFamily="18" charset="0"/>
            </a:endParaRPr>
          </a:p>
          <a:p>
            <a:endParaRPr lang="en-US" sz="2000" dirty="0" smtClean="0">
              <a:latin typeface="Cambria" pitchFamily="18" charset="0"/>
            </a:endParaRPr>
          </a:p>
          <a:p>
            <a:endParaRPr lang="el-GR" sz="2000" dirty="0" smtClean="0">
              <a:latin typeface="Cambria" pitchFamily="18" charset="0"/>
            </a:endParaRPr>
          </a:p>
          <a:p>
            <a:endParaRPr lang="el-GR" sz="2000" dirty="0" smtClean="0">
              <a:latin typeface="Cambria" pitchFamily="18" charset="0"/>
            </a:endParaRPr>
          </a:p>
          <a:p>
            <a:endParaRPr lang="el-GR" sz="2000" dirty="0" smtClean="0">
              <a:latin typeface="Cambria" pitchFamily="18" charset="0"/>
            </a:endParaRPr>
          </a:p>
        </p:txBody>
      </p:sp>
      <p:graphicFrame>
        <p:nvGraphicFramePr>
          <p:cNvPr id="6" name="5 - Αντικείμενο"/>
          <p:cNvGraphicFramePr>
            <a:graphicFrameLocks noChangeAspect="1"/>
          </p:cNvGraphicFramePr>
          <p:nvPr/>
        </p:nvGraphicFramePr>
        <p:xfrm>
          <a:off x="4514850" y="3340100"/>
          <a:ext cx="114300" cy="177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2276" name="Equation" r:id="rId3" imgW="114120" imgH="177480" progId="Equation.DSMT4">
                  <p:embed/>
                </p:oleObj>
              </mc:Choice>
              <mc:Fallback>
                <p:oleObj name="Equation" r:id="rId3" imgW="114120" imgH="1774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14850" y="3340100"/>
                        <a:ext cx="114300" cy="177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11 - Ορθογώνιο"/>
          <p:cNvSpPr/>
          <p:nvPr/>
        </p:nvSpPr>
        <p:spPr>
          <a:xfrm>
            <a:off x="7020272" y="6237312"/>
            <a:ext cx="2123728" cy="620688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 err="1" smtClean="0">
                <a:solidFill>
                  <a:schemeClr val="tx1"/>
                </a:solidFill>
                <a:latin typeface="Aka-AcidGR-TotallyPlain" pitchFamily="50" charset="0"/>
                <a:ea typeface="Aka-AcidGR-TotallyPlain" pitchFamily="50" charset="0"/>
              </a:rPr>
              <a:t>Σιάπκας</a:t>
            </a:r>
            <a:r>
              <a:rPr lang="el-GR" dirty="0" smtClean="0">
                <a:solidFill>
                  <a:schemeClr val="tx1"/>
                </a:solidFill>
                <a:latin typeface="Aka-AcidGR-TotallyPlain" pitchFamily="50" charset="0"/>
                <a:ea typeface="Aka-AcidGR-TotallyPlain" pitchFamily="50" charset="0"/>
              </a:rPr>
              <a:t> Δημήτρης</a:t>
            </a:r>
          </a:p>
          <a:p>
            <a:pPr algn="ctr"/>
            <a:r>
              <a:rPr lang="el-GR" dirty="0" smtClean="0">
                <a:solidFill>
                  <a:schemeClr val="tx1"/>
                </a:solidFill>
                <a:latin typeface="Aka-AcidGR-TotallyPlain" pitchFamily="50" charset="0"/>
                <a:ea typeface="Aka-AcidGR-TotallyPlain" pitchFamily="50" charset="0"/>
              </a:rPr>
              <a:t>Χημικός</a:t>
            </a:r>
            <a:endParaRPr lang="el-GR" dirty="0">
              <a:solidFill>
                <a:schemeClr val="tx1"/>
              </a:solidFill>
              <a:latin typeface="Aka-AcidGR-TotallyPlain" pitchFamily="50" charset="0"/>
              <a:ea typeface="Aka-AcidGR-TotallyPlain" pitchFamily="50" charset="0"/>
            </a:endParaRPr>
          </a:p>
        </p:txBody>
      </p:sp>
      <p:cxnSp>
        <p:nvCxnSpPr>
          <p:cNvPr id="78" name="77 - Ευθεία γραμμή σύνδεσης"/>
          <p:cNvCxnSpPr/>
          <p:nvPr/>
        </p:nvCxnSpPr>
        <p:spPr>
          <a:xfrm>
            <a:off x="611560" y="4509120"/>
            <a:ext cx="8136904" cy="0"/>
          </a:xfrm>
          <a:prstGeom prst="line">
            <a:avLst/>
          </a:prstGeom>
          <a:ln>
            <a:prstDash val="sysDash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82" name="81 - Ορθογώνιο"/>
          <p:cNvSpPr/>
          <p:nvPr/>
        </p:nvSpPr>
        <p:spPr>
          <a:xfrm>
            <a:off x="1763688" y="1628800"/>
            <a:ext cx="6192688" cy="50405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l-GR" sz="2800" b="1" dirty="0" smtClean="0">
                <a:solidFill>
                  <a:sysClr val="windowText" lastClr="000000"/>
                </a:solidFill>
              </a:rPr>
              <a:t>  </a:t>
            </a:r>
            <a:r>
              <a:rPr lang="el-GR" sz="2400" b="1" dirty="0" smtClean="0">
                <a:solidFill>
                  <a:sysClr val="windowText" lastClr="000000"/>
                </a:solidFill>
                <a:latin typeface="Cambria" pitchFamily="18" charset="0"/>
              </a:rPr>
              <a:t>επικάλυψη δύο </a:t>
            </a:r>
            <a:r>
              <a:rPr lang="en-US" sz="2400" b="1" dirty="0" smtClean="0">
                <a:solidFill>
                  <a:sysClr val="windowText" lastClr="000000"/>
                </a:solidFill>
                <a:latin typeface="Cambria" pitchFamily="18" charset="0"/>
              </a:rPr>
              <a:t>p </a:t>
            </a:r>
            <a:r>
              <a:rPr lang="el-GR" sz="2400" b="1" dirty="0" smtClean="0">
                <a:solidFill>
                  <a:sysClr val="windowText" lastClr="000000"/>
                </a:solidFill>
                <a:latin typeface="Cambria" pitchFamily="18" charset="0"/>
              </a:rPr>
              <a:t>ατομικών τροχιακών  </a:t>
            </a:r>
          </a:p>
          <a:p>
            <a:pPr algn="ctr"/>
            <a:r>
              <a:rPr lang="el-GR" sz="2800" b="1" dirty="0" smtClean="0">
                <a:solidFill>
                  <a:sysClr val="windowText" lastClr="000000"/>
                </a:solidFill>
              </a:rPr>
              <a:t>π.χ.         Ν</a:t>
            </a:r>
            <a:r>
              <a:rPr lang="en-US" sz="2800" b="1" baseline="-25000" dirty="0" smtClean="0">
                <a:solidFill>
                  <a:sysClr val="windowText" lastClr="000000"/>
                </a:solidFill>
              </a:rPr>
              <a:t>2</a:t>
            </a:r>
            <a:r>
              <a:rPr lang="en-US" sz="2800" b="1" dirty="0" smtClean="0">
                <a:solidFill>
                  <a:sysClr val="windowText" lastClr="000000"/>
                </a:solidFill>
              </a:rPr>
              <a:t>         </a:t>
            </a:r>
            <a:r>
              <a:rPr lang="el-GR" sz="2800" b="1" dirty="0" smtClean="0">
                <a:solidFill>
                  <a:sysClr val="windowText" lastClr="000000"/>
                </a:solidFill>
              </a:rPr>
              <a:t> </a:t>
            </a:r>
            <a:r>
              <a:rPr lang="en-US" sz="2800" b="1" dirty="0" smtClean="0">
                <a:solidFill>
                  <a:sysClr val="windowText" lastClr="000000"/>
                </a:solidFill>
              </a:rPr>
              <a:t>   (</a:t>
            </a:r>
            <a:r>
              <a:rPr lang="el-GR" sz="2800" b="1" dirty="0" smtClean="0">
                <a:solidFill>
                  <a:sysClr val="windowText" lastClr="000000"/>
                </a:solidFill>
              </a:rPr>
              <a:t>Ν</a:t>
            </a:r>
            <a:r>
              <a:rPr lang="en-US" sz="2800" b="1" dirty="0" smtClean="0">
                <a:solidFill>
                  <a:sysClr val="windowText" lastClr="000000"/>
                </a:solidFill>
              </a:rPr>
              <a:t> – </a:t>
            </a:r>
            <a:r>
              <a:rPr lang="el-GR" sz="2800" b="1" dirty="0" smtClean="0">
                <a:solidFill>
                  <a:sysClr val="windowText" lastClr="000000"/>
                </a:solidFill>
              </a:rPr>
              <a:t>Ν</a:t>
            </a:r>
            <a:r>
              <a:rPr lang="en-US" sz="2800" b="1" dirty="0" smtClean="0">
                <a:solidFill>
                  <a:sysClr val="windowText" lastClr="000000"/>
                </a:solidFill>
              </a:rPr>
              <a:t>)</a:t>
            </a:r>
            <a:r>
              <a:rPr lang="el-GR" sz="2800" b="1" dirty="0" smtClean="0">
                <a:solidFill>
                  <a:sysClr val="windowText" lastClr="000000"/>
                </a:solidFill>
              </a:rPr>
              <a:t> </a:t>
            </a:r>
            <a:endParaRPr lang="el-GR" sz="2800" b="1" dirty="0">
              <a:solidFill>
                <a:sysClr val="windowText" lastClr="000000"/>
              </a:solidFill>
            </a:endParaRPr>
          </a:p>
        </p:txBody>
      </p:sp>
      <p:grpSp>
        <p:nvGrpSpPr>
          <p:cNvPr id="2" name="140 - Ομάδα"/>
          <p:cNvGrpSpPr/>
          <p:nvPr/>
        </p:nvGrpSpPr>
        <p:grpSpPr>
          <a:xfrm>
            <a:off x="5076056" y="2996952"/>
            <a:ext cx="3096344" cy="3024336"/>
            <a:chOff x="5076056" y="2996952"/>
            <a:chExt cx="3096344" cy="3024336"/>
          </a:xfrm>
        </p:grpSpPr>
        <p:grpSp>
          <p:nvGrpSpPr>
            <p:cNvPr id="3" name="110 - Ομάδα"/>
            <p:cNvGrpSpPr/>
            <p:nvPr/>
          </p:nvGrpSpPr>
          <p:grpSpPr>
            <a:xfrm>
              <a:off x="5076056" y="2996952"/>
              <a:ext cx="3096344" cy="3024336"/>
              <a:chOff x="3923928" y="2148513"/>
              <a:chExt cx="2646650" cy="2703001"/>
            </a:xfrm>
          </p:grpSpPr>
          <p:sp>
            <p:nvSpPr>
              <p:cNvPr id="112" name="111 - Έλλειψη"/>
              <p:cNvSpPr/>
              <p:nvPr/>
            </p:nvSpPr>
            <p:spPr>
              <a:xfrm>
                <a:off x="4626362" y="2868593"/>
                <a:ext cx="1224136" cy="1224136"/>
              </a:xfrm>
              <a:prstGeom prst="ellipse">
                <a:avLst/>
              </a:prstGeom>
              <a:solidFill>
                <a:srgbClr val="002060"/>
              </a:solidFill>
              <a:ln>
                <a:solidFill>
                  <a:srgbClr val="00206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lang="el-GR" b="1" dirty="0" smtClean="0">
                    <a:solidFill>
                      <a:sysClr val="windowText" lastClr="000000"/>
                    </a:solidFill>
                    <a:sym typeface="Symbol"/>
                  </a:rPr>
                  <a:t>     </a:t>
                </a:r>
                <a:endParaRPr lang="el-GR" b="1" dirty="0">
                  <a:solidFill>
                    <a:sysClr val="windowText" lastClr="000000"/>
                  </a:solidFill>
                </a:endParaRPr>
              </a:p>
            </p:txBody>
          </p:sp>
          <p:grpSp>
            <p:nvGrpSpPr>
              <p:cNvPr id="5" name="38 - Ομάδα"/>
              <p:cNvGrpSpPr/>
              <p:nvPr/>
            </p:nvGrpSpPr>
            <p:grpSpPr>
              <a:xfrm>
                <a:off x="3923928" y="2148513"/>
                <a:ext cx="2646650" cy="2703001"/>
                <a:chOff x="3923928" y="2148513"/>
                <a:chExt cx="2646650" cy="2703001"/>
              </a:xfrm>
            </p:grpSpPr>
            <p:grpSp>
              <p:nvGrpSpPr>
                <p:cNvPr id="7" name="37 - Ομάδα"/>
                <p:cNvGrpSpPr/>
                <p:nvPr/>
              </p:nvGrpSpPr>
              <p:grpSpPr>
                <a:xfrm>
                  <a:off x="3923928" y="3140968"/>
                  <a:ext cx="2646650" cy="720080"/>
                  <a:chOff x="3275148" y="4515350"/>
                  <a:chExt cx="3025044" cy="857866"/>
                </a:xfrm>
                <a:solidFill>
                  <a:schemeClr val="tx2">
                    <a:lumMod val="60000"/>
                    <a:lumOff val="40000"/>
                  </a:schemeClr>
                </a:solidFill>
                <a:scene3d>
                  <a:camera prst="orthographicFront">
                    <a:rot lat="1200000" lon="0" rev="0"/>
                  </a:camera>
                  <a:lightRig rig="threePt" dir="t"/>
                </a:scene3d>
              </p:grpSpPr>
              <p:grpSp>
                <p:nvGrpSpPr>
                  <p:cNvPr id="8" name="27 - Ομάδα"/>
                  <p:cNvGrpSpPr/>
                  <p:nvPr/>
                </p:nvGrpSpPr>
                <p:grpSpPr>
                  <a:xfrm rot="21316453">
                    <a:off x="4788024" y="4581129"/>
                    <a:ext cx="1512168" cy="792087"/>
                    <a:chOff x="3995936" y="3645025"/>
                    <a:chExt cx="1512168" cy="792087"/>
                  </a:xfrm>
                  <a:grpFill/>
                </p:grpSpPr>
                <p:sp>
                  <p:nvSpPr>
                    <p:cNvPr id="134" name="14 - Έλλειψη"/>
                    <p:cNvSpPr/>
                    <p:nvPr/>
                  </p:nvSpPr>
                  <p:spPr>
                    <a:xfrm rot="5400000">
                      <a:off x="4765688" y="3694696"/>
                      <a:ext cx="764752" cy="720080"/>
                    </a:xfrm>
                    <a:prstGeom prst="ellipse">
                      <a:avLst/>
                    </a:prstGeom>
                    <a:solidFill>
                      <a:schemeClr val="tx1">
                        <a:lumMod val="50000"/>
                        <a:lumOff val="50000"/>
                      </a:schemeClr>
                    </a:solidFill>
                    <a:ln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l-GR"/>
                    </a:p>
                  </p:txBody>
                </p:sp>
                <p:sp>
                  <p:nvSpPr>
                    <p:cNvPr id="135" name="15 - Ισοσκελές τρίγωνο"/>
                    <p:cNvSpPr/>
                    <p:nvPr/>
                  </p:nvSpPr>
                  <p:spPr>
                    <a:xfrm rot="16517623">
                      <a:off x="4145020" y="3495941"/>
                      <a:ext cx="702741" cy="1000909"/>
                    </a:xfrm>
                    <a:prstGeom prst="triangle">
                      <a:avLst/>
                    </a:prstGeom>
                    <a:solidFill>
                      <a:schemeClr val="tx1">
                        <a:lumMod val="50000"/>
                        <a:lumOff val="50000"/>
                      </a:schemeClr>
                    </a:solidFill>
                    <a:ln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l-GR"/>
                    </a:p>
                  </p:txBody>
                </p:sp>
              </p:grpSp>
              <p:grpSp>
                <p:nvGrpSpPr>
                  <p:cNvPr id="9" name="28 - Ομάδα"/>
                  <p:cNvGrpSpPr/>
                  <p:nvPr/>
                </p:nvGrpSpPr>
                <p:grpSpPr>
                  <a:xfrm rot="10494197">
                    <a:off x="3275148" y="4515350"/>
                    <a:ext cx="1512869" cy="792294"/>
                    <a:chOff x="3995936" y="3645025"/>
                    <a:chExt cx="1512869" cy="792294"/>
                  </a:xfrm>
                  <a:grpFill/>
                </p:grpSpPr>
                <p:sp>
                  <p:nvSpPr>
                    <p:cNvPr id="132" name="131 - Έλλειψη"/>
                    <p:cNvSpPr/>
                    <p:nvPr/>
                  </p:nvSpPr>
                  <p:spPr>
                    <a:xfrm rot="5400000">
                      <a:off x="4766388" y="3694902"/>
                      <a:ext cx="764754" cy="720080"/>
                    </a:xfrm>
                    <a:prstGeom prst="ellipse">
                      <a:avLst/>
                    </a:prstGeom>
                    <a:solidFill>
                      <a:schemeClr val="tx1">
                        <a:lumMod val="50000"/>
                        <a:lumOff val="50000"/>
                      </a:schemeClr>
                    </a:solidFill>
                    <a:ln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l-GR"/>
                    </a:p>
                  </p:txBody>
                </p:sp>
                <p:sp>
                  <p:nvSpPr>
                    <p:cNvPr id="133" name="132 - Ισοσκελές τρίγωνο"/>
                    <p:cNvSpPr/>
                    <p:nvPr/>
                  </p:nvSpPr>
                  <p:spPr>
                    <a:xfrm rot="16517623">
                      <a:off x="4145020" y="3495941"/>
                      <a:ext cx="702741" cy="1000909"/>
                    </a:xfrm>
                    <a:prstGeom prst="triangle">
                      <a:avLst/>
                    </a:prstGeom>
                    <a:solidFill>
                      <a:schemeClr val="tx1">
                        <a:lumMod val="50000"/>
                        <a:lumOff val="50000"/>
                      </a:schemeClr>
                    </a:solidFill>
                    <a:ln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l-GR"/>
                    </a:p>
                  </p:txBody>
                </p:sp>
              </p:grpSp>
            </p:grpSp>
            <p:grpSp>
              <p:nvGrpSpPr>
                <p:cNvPr id="10" name="37 - Ομάδα"/>
                <p:cNvGrpSpPr/>
                <p:nvPr/>
              </p:nvGrpSpPr>
              <p:grpSpPr>
                <a:xfrm rot="5400000">
                  <a:off x="3935536" y="3129360"/>
                  <a:ext cx="2646650" cy="797658"/>
                  <a:chOff x="3275148" y="4515350"/>
                  <a:chExt cx="3025044" cy="857866"/>
                </a:xfrm>
                <a:solidFill>
                  <a:schemeClr val="tx2">
                    <a:lumMod val="60000"/>
                    <a:lumOff val="40000"/>
                  </a:schemeClr>
                </a:solidFill>
                <a:scene3d>
                  <a:camera prst="orthographicFront">
                    <a:rot lat="600000" lon="0" rev="0"/>
                  </a:camera>
                  <a:lightRig rig="threePt" dir="t"/>
                </a:scene3d>
              </p:grpSpPr>
              <p:grpSp>
                <p:nvGrpSpPr>
                  <p:cNvPr id="11" name="27 - Ομάδα"/>
                  <p:cNvGrpSpPr/>
                  <p:nvPr/>
                </p:nvGrpSpPr>
                <p:grpSpPr>
                  <a:xfrm rot="21316453">
                    <a:off x="4788024" y="4581129"/>
                    <a:ext cx="1512168" cy="792087"/>
                    <a:chOff x="3995936" y="3645025"/>
                    <a:chExt cx="1512168" cy="792087"/>
                  </a:xfrm>
                  <a:grpFill/>
                </p:grpSpPr>
                <p:sp>
                  <p:nvSpPr>
                    <p:cNvPr id="128" name="127 - Έλλειψη"/>
                    <p:cNvSpPr/>
                    <p:nvPr/>
                  </p:nvSpPr>
                  <p:spPr>
                    <a:xfrm rot="5400000">
                      <a:off x="4765688" y="3694696"/>
                      <a:ext cx="764752" cy="720080"/>
                    </a:xfrm>
                    <a:prstGeom prst="ellipse">
                      <a:avLst/>
                    </a:prstGeom>
                    <a:solidFill>
                      <a:schemeClr val="tx1">
                        <a:lumMod val="50000"/>
                        <a:lumOff val="50000"/>
                      </a:schemeClr>
                    </a:solidFill>
                    <a:ln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l-GR"/>
                    </a:p>
                  </p:txBody>
                </p:sp>
                <p:sp>
                  <p:nvSpPr>
                    <p:cNvPr id="129" name="128 - Ισοσκελές τρίγωνο"/>
                    <p:cNvSpPr/>
                    <p:nvPr/>
                  </p:nvSpPr>
                  <p:spPr>
                    <a:xfrm rot="16517623">
                      <a:off x="4145020" y="3495941"/>
                      <a:ext cx="702741" cy="1000909"/>
                    </a:xfrm>
                    <a:prstGeom prst="triangle">
                      <a:avLst/>
                    </a:prstGeom>
                    <a:solidFill>
                      <a:schemeClr val="tx1">
                        <a:lumMod val="50000"/>
                        <a:lumOff val="50000"/>
                      </a:schemeClr>
                    </a:solidFill>
                    <a:ln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l-GR"/>
                    </a:p>
                  </p:txBody>
                </p:sp>
              </p:grpSp>
              <p:grpSp>
                <p:nvGrpSpPr>
                  <p:cNvPr id="13" name="28 - Ομάδα"/>
                  <p:cNvGrpSpPr/>
                  <p:nvPr/>
                </p:nvGrpSpPr>
                <p:grpSpPr>
                  <a:xfrm rot="10494197">
                    <a:off x="3275148" y="4515350"/>
                    <a:ext cx="1512869" cy="792294"/>
                    <a:chOff x="3995936" y="3645025"/>
                    <a:chExt cx="1512869" cy="792294"/>
                  </a:xfrm>
                  <a:grpFill/>
                </p:grpSpPr>
                <p:sp>
                  <p:nvSpPr>
                    <p:cNvPr id="126" name="125 - Έλλειψη"/>
                    <p:cNvSpPr/>
                    <p:nvPr/>
                  </p:nvSpPr>
                  <p:spPr>
                    <a:xfrm rot="5400000">
                      <a:off x="4766388" y="3694902"/>
                      <a:ext cx="764754" cy="720080"/>
                    </a:xfrm>
                    <a:prstGeom prst="ellipse">
                      <a:avLst/>
                    </a:prstGeom>
                    <a:solidFill>
                      <a:schemeClr val="tx1">
                        <a:lumMod val="50000"/>
                        <a:lumOff val="50000"/>
                      </a:schemeClr>
                    </a:solidFill>
                    <a:ln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l-GR"/>
                    </a:p>
                  </p:txBody>
                </p:sp>
                <p:sp>
                  <p:nvSpPr>
                    <p:cNvPr id="127" name="126 - Ισοσκελές τρίγωνο"/>
                    <p:cNvSpPr/>
                    <p:nvPr/>
                  </p:nvSpPr>
                  <p:spPr>
                    <a:xfrm rot="16517623">
                      <a:off x="4145020" y="3495941"/>
                      <a:ext cx="702741" cy="1000909"/>
                    </a:xfrm>
                    <a:prstGeom prst="triangle">
                      <a:avLst/>
                    </a:prstGeom>
                    <a:solidFill>
                      <a:schemeClr val="tx1">
                        <a:lumMod val="50000"/>
                        <a:lumOff val="50000"/>
                      </a:schemeClr>
                    </a:solidFill>
                    <a:ln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l-GR"/>
                    </a:p>
                  </p:txBody>
                </p:sp>
              </p:grpSp>
            </p:grpSp>
            <p:grpSp>
              <p:nvGrpSpPr>
                <p:cNvPr id="14" name="37 - Ομάδα"/>
                <p:cNvGrpSpPr/>
                <p:nvPr/>
              </p:nvGrpSpPr>
              <p:grpSpPr>
                <a:xfrm rot="7902311">
                  <a:off x="3942720" y="3073009"/>
                  <a:ext cx="2646650" cy="797658"/>
                  <a:chOff x="3275148" y="4515350"/>
                  <a:chExt cx="3025044" cy="857866"/>
                </a:xfrm>
                <a:solidFill>
                  <a:schemeClr val="tx2">
                    <a:lumMod val="60000"/>
                    <a:lumOff val="40000"/>
                  </a:schemeClr>
                </a:solidFill>
                <a:scene3d>
                  <a:camera prst="orthographicFront">
                    <a:rot lat="3000000" lon="600000" rev="0"/>
                  </a:camera>
                  <a:lightRig rig="threePt" dir="t"/>
                </a:scene3d>
              </p:grpSpPr>
              <p:grpSp>
                <p:nvGrpSpPr>
                  <p:cNvPr id="15" name="27 - Ομάδα"/>
                  <p:cNvGrpSpPr/>
                  <p:nvPr/>
                </p:nvGrpSpPr>
                <p:grpSpPr>
                  <a:xfrm rot="21316453">
                    <a:off x="4788024" y="4581129"/>
                    <a:ext cx="1512168" cy="792087"/>
                    <a:chOff x="3995936" y="3645025"/>
                    <a:chExt cx="1512168" cy="792087"/>
                  </a:xfrm>
                  <a:grpFill/>
                </p:grpSpPr>
                <p:sp>
                  <p:nvSpPr>
                    <p:cNvPr id="122" name="121 - Έλλειψη"/>
                    <p:cNvSpPr/>
                    <p:nvPr/>
                  </p:nvSpPr>
                  <p:spPr>
                    <a:xfrm rot="5400000">
                      <a:off x="4765688" y="3694696"/>
                      <a:ext cx="764752" cy="720080"/>
                    </a:xfrm>
                    <a:prstGeom prst="ellipse">
                      <a:avLst/>
                    </a:prstGeom>
                    <a:solidFill>
                      <a:schemeClr val="tx1">
                        <a:lumMod val="50000"/>
                        <a:lumOff val="50000"/>
                      </a:schemeClr>
                    </a:solidFill>
                    <a:ln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l-GR"/>
                    </a:p>
                  </p:txBody>
                </p:sp>
                <p:sp>
                  <p:nvSpPr>
                    <p:cNvPr id="123" name="122 - Ισοσκελές τρίγωνο"/>
                    <p:cNvSpPr/>
                    <p:nvPr/>
                  </p:nvSpPr>
                  <p:spPr>
                    <a:xfrm rot="16517623">
                      <a:off x="4145020" y="3495941"/>
                      <a:ext cx="702741" cy="1000909"/>
                    </a:xfrm>
                    <a:prstGeom prst="triangle">
                      <a:avLst/>
                    </a:prstGeom>
                    <a:solidFill>
                      <a:schemeClr val="tx1">
                        <a:lumMod val="50000"/>
                        <a:lumOff val="50000"/>
                      </a:schemeClr>
                    </a:solidFill>
                    <a:ln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l-GR"/>
                    </a:p>
                  </p:txBody>
                </p:sp>
              </p:grpSp>
              <p:grpSp>
                <p:nvGrpSpPr>
                  <p:cNvPr id="16" name="28 - Ομάδα"/>
                  <p:cNvGrpSpPr/>
                  <p:nvPr/>
                </p:nvGrpSpPr>
                <p:grpSpPr>
                  <a:xfrm rot="10494197">
                    <a:off x="3275148" y="4515350"/>
                    <a:ext cx="1512869" cy="792294"/>
                    <a:chOff x="3995936" y="3645025"/>
                    <a:chExt cx="1512869" cy="792294"/>
                  </a:xfrm>
                  <a:grpFill/>
                </p:grpSpPr>
                <p:sp>
                  <p:nvSpPr>
                    <p:cNvPr id="120" name="119 - Έλλειψη"/>
                    <p:cNvSpPr/>
                    <p:nvPr/>
                  </p:nvSpPr>
                  <p:spPr>
                    <a:xfrm rot="5400000">
                      <a:off x="4766388" y="3694902"/>
                      <a:ext cx="764754" cy="720080"/>
                    </a:xfrm>
                    <a:prstGeom prst="ellipse">
                      <a:avLst/>
                    </a:prstGeom>
                    <a:solidFill>
                      <a:schemeClr val="tx1">
                        <a:lumMod val="50000"/>
                        <a:lumOff val="50000"/>
                      </a:schemeClr>
                    </a:solidFill>
                    <a:ln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l-GR"/>
                    </a:p>
                  </p:txBody>
                </p:sp>
                <p:sp>
                  <p:nvSpPr>
                    <p:cNvPr id="121" name="120 - Ισοσκελές τρίγωνο"/>
                    <p:cNvSpPr/>
                    <p:nvPr/>
                  </p:nvSpPr>
                  <p:spPr>
                    <a:xfrm rot="16517623">
                      <a:off x="4145020" y="3495941"/>
                      <a:ext cx="702741" cy="1000909"/>
                    </a:xfrm>
                    <a:prstGeom prst="triangle">
                      <a:avLst/>
                    </a:prstGeom>
                    <a:solidFill>
                      <a:schemeClr val="tx1">
                        <a:lumMod val="50000"/>
                        <a:lumOff val="50000"/>
                      </a:schemeClr>
                    </a:solidFill>
                    <a:ln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l-GR"/>
                    </a:p>
                  </p:txBody>
                </p:sp>
              </p:grpSp>
            </p:grpSp>
          </p:grpSp>
          <p:sp>
            <p:nvSpPr>
              <p:cNvPr id="114" name="113 - Έλλειψη"/>
              <p:cNvSpPr/>
              <p:nvPr/>
            </p:nvSpPr>
            <p:spPr>
              <a:xfrm>
                <a:off x="5148064" y="3429000"/>
                <a:ext cx="144016" cy="144016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sp>
          <p:nvSpPr>
            <p:cNvPr id="136" name="135 - Ορθογώνιο"/>
            <p:cNvSpPr/>
            <p:nvPr/>
          </p:nvSpPr>
          <p:spPr>
            <a:xfrm>
              <a:off x="7150652" y="3501008"/>
              <a:ext cx="589700" cy="49492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l-GR" b="1" dirty="0" smtClean="0">
                  <a:solidFill>
                    <a:schemeClr val="bg1"/>
                  </a:solidFill>
                  <a:sym typeface="Symbol"/>
                </a:rPr>
                <a:t></a:t>
              </a:r>
              <a:endParaRPr lang="el-GR" b="1" dirty="0">
                <a:solidFill>
                  <a:schemeClr val="bg1"/>
                </a:solidFill>
              </a:endParaRPr>
            </a:p>
          </p:txBody>
        </p:sp>
        <p:sp>
          <p:nvSpPr>
            <p:cNvPr id="138" name="137 - Ορθογώνιο"/>
            <p:cNvSpPr/>
            <p:nvPr/>
          </p:nvSpPr>
          <p:spPr>
            <a:xfrm>
              <a:off x="6372200" y="3140968"/>
              <a:ext cx="589700" cy="49492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l-GR" b="1" dirty="0" smtClean="0">
                  <a:solidFill>
                    <a:schemeClr val="bg1"/>
                  </a:solidFill>
                  <a:sym typeface="Symbol"/>
                </a:rPr>
                <a:t></a:t>
              </a:r>
              <a:endParaRPr lang="el-GR" b="1" dirty="0">
                <a:solidFill>
                  <a:schemeClr val="bg1"/>
                </a:solidFill>
              </a:endParaRPr>
            </a:p>
          </p:txBody>
        </p:sp>
        <p:sp>
          <p:nvSpPr>
            <p:cNvPr id="139" name="138 - Ορθογώνιο"/>
            <p:cNvSpPr/>
            <p:nvPr/>
          </p:nvSpPr>
          <p:spPr>
            <a:xfrm>
              <a:off x="5220072" y="4221088"/>
              <a:ext cx="589700" cy="49492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l-GR" b="1" dirty="0" smtClean="0">
                  <a:solidFill>
                    <a:schemeClr val="bg1"/>
                  </a:solidFill>
                  <a:sym typeface="Symbol"/>
                </a:rPr>
                <a:t></a:t>
              </a:r>
              <a:endParaRPr lang="el-GR" b="1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7" name="141 - Ομάδα"/>
          <p:cNvGrpSpPr/>
          <p:nvPr/>
        </p:nvGrpSpPr>
        <p:grpSpPr>
          <a:xfrm>
            <a:off x="1475656" y="2996952"/>
            <a:ext cx="3096344" cy="3024336"/>
            <a:chOff x="1475656" y="2996952"/>
            <a:chExt cx="3096344" cy="3024336"/>
          </a:xfrm>
        </p:grpSpPr>
        <p:grpSp>
          <p:nvGrpSpPr>
            <p:cNvPr id="18" name="68 - Ομάδα"/>
            <p:cNvGrpSpPr/>
            <p:nvPr/>
          </p:nvGrpSpPr>
          <p:grpSpPr>
            <a:xfrm>
              <a:off x="1475656" y="2996952"/>
              <a:ext cx="3096344" cy="3024336"/>
              <a:chOff x="3923928" y="2148513"/>
              <a:chExt cx="2646650" cy="2703001"/>
            </a:xfrm>
          </p:grpSpPr>
          <p:sp>
            <p:nvSpPr>
              <p:cNvPr id="76" name="75 - Έλλειψη"/>
              <p:cNvSpPr/>
              <p:nvPr/>
            </p:nvSpPr>
            <p:spPr>
              <a:xfrm>
                <a:off x="4626362" y="2868593"/>
                <a:ext cx="1224136" cy="1224136"/>
              </a:xfrm>
              <a:prstGeom prst="ellipse">
                <a:avLst/>
              </a:prstGeom>
              <a:solidFill>
                <a:srgbClr val="002060"/>
              </a:solidFill>
              <a:ln>
                <a:solidFill>
                  <a:srgbClr val="00206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lang="el-GR" b="1" dirty="0" smtClean="0">
                    <a:solidFill>
                      <a:sysClr val="windowText" lastClr="000000"/>
                    </a:solidFill>
                    <a:sym typeface="Symbol"/>
                  </a:rPr>
                  <a:t>     </a:t>
                </a:r>
                <a:endParaRPr lang="el-GR" b="1" dirty="0">
                  <a:solidFill>
                    <a:sysClr val="windowText" lastClr="000000"/>
                  </a:solidFill>
                </a:endParaRPr>
              </a:p>
            </p:txBody>
          </p:sp>
          <p:grpSp>
            <p:nvGrpSpPr>
              <p:cNvPr id="19" name="38 - Ομάδα"/>
              <p:cNvGrpSpPr/>
              <p:nvPr/>
            </p:nvGrpSpPr>
            <p:grpSpPr>
              <a:xfrm>
                <a:off x="3923928" y="2148513"/>
                <a:ext cx="2646650" cy="2703001"/>
                <a:chOff x="3923928" y="2148513"/>
                <a:chExt cx="2646650" cy="2703001"/>
              </a:xfrm>
            </p:grpSpPr>
            <p:grpSp>
              <p:nvGrpSpPr>
                <p:cNvPr id="20" name="37 - Ομάδα"/>
                <p:cNvGrpSpPr/>
                <p:nvPr/>
              </p:nvGrpSpPr>
              <p:grpSpPr>
                <a:xfrm>
                  <a:off x="3923928" y="3140968"/>
                  <a:ext cx="2646650" cy="720080"/>
                  <a:chOff x="3275148" y="4515350"/>
                  <a:chExt cx="3025044" cy="857866"/>
                </a:xfrm>
                <a:solidFill>
                  <a:schemeClr val="tx2">
                    <a:lumMod val="60000"/>
                    <a:lumOff val="40000"/>
                  </a:schemeClr>
                </a:solidFill>
                <a:scene3d>
                  <a:camera prst="orthographicFront">
                    <a:rot lat="1200000" lon="0" rev="0"/>
                  </a:camera>
                  <a:lightRig rig="threePt" dir="t"/>
                </a:scene3d>
              </p:grpSpPr>
              <p:grpSp>
                <p:nvGrpSpPr>
                  <p:cNvPr id="21" name="27 - Ομάδα"/>
                  <p:cNvGrpSpPr/>
                  <p:nvPr/>
                </p:nvGrpSpPr>
                <p:grpSpPr>
                  <a:xfrm rot="21316453">
                    <a:off x="4788024" y="4581129"/>
                    <a:ext cx="1512168" cy="792087"/>
                    <a:chOff x="3995936" y="3645025"/>
                    <a:chExt cx="1512168" cy="792087"/>
                  </a:xfrm>
                  <a:grpFill/>
                </p:grpSpPr>
                <p:sp>
                  <p:nvSpPr>
                    <p:cNvPr id="109" name="14 - Έλλειψη"/>
                    <p:cNvSpPr/>
                    <p:nvPr/>
                  </p:nvSpPr>
                  <p:spPr>
                    <a:xfrm rot="5400000">
                      <a:off x="4765688" y="3694696"/>
                      <a:ext cx="764752" cy="720080"/>
                    </a:xfrm>
                    <a:prstGeom prst="ellipse">
                      <a:avLst/>
                    </a:prstGeom>
                    <a:solidFill>
                      <a:schemeClr val="tx1">
                        <a:lumMod val="50000"/>
                        <a:lumOff val="50000"/>
                      </a:schemeClr>
                    </a:solidFill>
                    <a:ln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l-GR"/>
                    </a:p>
                  </p:txBody>
                </p:sp>
                <p:sp>
                  <p:nvSpPr>
                    <p:cNvPr id="110" name="15 - Ισοσκελές τρίγωνο"/>
                    <p:cNvSpPr/>
                    <p:nvPr/>
                  </p:nvSpPr>
                  <p:spPr>
                    <a:xfrm rot="16517623">
                      <a:off x="4145020" y="3495941"/>
                      <a:ext cx="702741" cy="1000909"/>
                    </a:xfrm>
                    <a:prstGeom prst="triangle">
                      <a:avLst/>
                    </a:prstGeom>
                    <a:solidFill>
                      <a:schemeClr val="tx1">
                        <a:lumMod val="50000"/>
                        <a:lumOff val="50000"/>
                      </a:schemeClr>
                    </a:solidFill>
                    <a:ln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l-GR"/>
                    </a:p>
                  </p:txBody>
                </p:sp>
              </p:grpSp>
              <p:grpSp>
                <p:nvGrpSpPr>
                  <p:cNvPr id="22" name="28 - Ομάδα"/>
                  <p:cNvGrpSpPr/>
                  <p:nvPr/>
                </p:nvGrpSpPr>
                <p:grpSpPr>
                  <a:xfrm rot="10494197">
                    <a:off x="3275148" y="4515350"/>
                    <a:ext cx="1512869" cy="792294"/>
                    <a:chOff x="3995936" y="3645025"/>
                    <a:chExt cx="1512869" cy="792294"/>
                  </a:xfrm>
                  <a:grpFill/>
                </p:grpSpPr>
                <p:sp>
                  <p:nvSpPr>
                    <p:cNvPr id="107" name="106 - Έλλειψη"/>
                    <p:cNvSpPr/>
                    <p:nvPr/>
                  </p:nvSpPr>
                  <p:spPr>
                    <a:xfrm rot="5400000">
                      <a:off x="4766388" y="3694902"/>
                      <a:ext cx="764754" cy="720080"/>
                    </a:xfrm>
                    <a:prstGeom prst="ellipse">
                      <a:avLst/>
                    </a:prstGeom>
                    <a:solidFill>
                      <a:schemeClr val="tx1">
                        <a:lumMod val="50000"/>
                        <a:lumOff val="50000"/>
                      </a:schemeClr>
                    </a:solidFill>
                    <a:ln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l-GR"/>
                    </a:p>
                  </p:txBody>
                </p:sp>
                <p:sp>
                  <p:nvSpPr>
                    <p:cNvPr id="108" name="107 - Ισοσκελές τρίγωνο"/>
                    <p:cNvSpPr/>
                    <p:nvPr/>
                  </p:nvSpPr>
                  <p:spPr>
                    <a:xfrm rot="16517623">
                      <a:off x="4145020" y="3495941"/>
                      <a:ext cx="702741" cy="1000909"/>
                    </a:xfrm>
                    <a:prstGeom prst="triangle">
                      <a:avLst/>
                    </a:prstGeom>
                    <a:solidFill>
                      <a:schemeClr val="tx1">
                        <a:lumMod val="50000"/>
                        <a:lumOff val="50000"/>
                      </a:schemeClr>
                    </a:solidFill>
                    <a:ln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l-GR"/>
                    </a:p>
                  </p:txBody>
                </p:sp>
              </p:grpSp>
            </p:grpSp>
            <p:grpSp>
              <p:nvGrpSpPr>
                <p:cNvPr id="23" name="37 - Ομάδα"/>
                <p:cNvGrpSpPr/>
                <p:nvPr/>
              </p:nvGrpSpPr>
              <p:grpSpPr>
                <a:xfrm rot="5400000">
                  <a:off x="3935536" y="3129360"/>
                  <a:ext cx="2646650" cy="797658"/>
                  <a:chOff x="3275148" y="4515350"/>
                  <a:chExt cx="3025044" cy="857866"/>
                </a:xfrm>
                <a:solidFill>
                  <a:schemeClr val="tx2">
                    <a:lumMod val="60000"/>
                    <a:lumOff val="40000"/>
                  </a:schemeClr>
                </a:solidFill>
                <a:scene3d>
                  <a:camera prst="orthographicFront">
                    <a:rot lat="600000" lon="0" rev="0"/>
                  </a:camera>
                  <a:lightRig rig="threePt" dir="t"/>
                </a:scene3d>
              </p:grpSpPr>
              <p:grpSp>
                <p:nvGrpSpPr>
                  <p:cNvPr id="24" name="27 - Ομάδα"/>
                  <p:cNvGrpSpPr/>
                  <p:nvPr/>
                </p:nvGrpSpPr>
                <p:grpSpPr>
                  <a:xfrm rot="21316453">
                    <a:off x="4788024" y="4581129"/>
                    <a:ext cx="1512168" cy="792087"/>
                    <a:chOff x="3995936" y="3645025"/>
                    <a:chExt cx="1512168" cy="792087"/>
                  </a:xfrm>
                  <a:grpFill/>
                </p:grpSpPr>
                <p:sp>
                  <p:nvSpPr>
                    <p:cNvPr id="103" name="102 - Έλλειψη"/>
                    <p:cNvSpPr/>
                    <p:nvPr/>
                  </p:nvSpPr>
                  <p:spPr>
                    <a:xfrm rot="5400000">
                      <a:off x="4765688" y="3694696"/>
                      <a:ext cx="764752" cy="720080"/>
                    </a:xfrm>
                    <a:prstGeom prst="ellipse">
                      <a:avLst/>
                    </a:prstGeom>
                    <a:solidFill>
                      <a:schemeClr val="tx1">
                        <a:lumMod val="50000"/>
                        <a:lumOff val="50000"/>
                      </a:schemeClr>
                    </a:solidFill>
                    <a:ln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l-GR"/>
                    </a:p>
                  </p:txBody>
                </p:sp>
                <p:sp>
                  <p:nvSpPr>
                    <p:cNvPr id="104" name="103 - Ισοσκελές τρίγωνο"/>
                    <p:cNvSpPr/>
                    <p:nvPr/>
                  </p:nvSpPr>
                  <p:spPr>
                    <a:xfrm rot="16517623">
                      <a:off x="4145020" y="3495941"/>
                      <a:ext cx="702741" cy="1000909"/>
                    </a:xfrm>
                    <a:prstGeom prst="triangle">
                      <a:avLst/>
                    </a:prstGeom>
                    <a:solidFill>
                      <a:schemeClr val="tx1">
                        <a:lumMod val="50000"/>
                        <a:lumOff val="50000"/>
                      </a:schemeClr>
                    </a:solidFill>
                    <a:ln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l-GR"/>
                    </a:p>
                  </p:txBody>
                </p:sp>
              </p:grpSp>
              <p:grpSp>
                <p:nvGrpSpPr>
                  <p:cNvPr id="25" name="28 - Ομάδα"/>
                  <p:cNvGrpSpPr/>
                  <p:nvPr/>
                </p:nvGrpSpPr>
                <p:grpSpPr>
                  <a:xfrm rot="10494197">
                    <a:off x="3275148" y="4515350"/>
                    <a:ext cx="1512869" cy="792294"/>
                    <a:chOff x="3995936" y="3645025"/>
                    <a:chExt cx="1512869" cy="792294"/>
                  </a:xfrm>
                  <a:grpFill/>
                </p:grpSpPr>
                <p:sp>
                  <p:nvSpPr>
                    <p:cNvPr id="101" name="100 - Έλλειψη"/>
                    <p:cNvSpPr/>
                    <p:nvPr/>
                  </p:nvSpPr>
                  <p:spPr>
                    <a:xfrm rot="5400000">
                      <a:off x="4766388" y="3694902"/>
                      <a:ext cx="764754" cy="720080"/>
                    </a:xfrm>
                    <a:prstGeom prst="ellipse">
                      <a:avLst/>
                    </a:prstGeom>
                    <a:solidFill>
                      <a:schemeClr val="tx1">
                        <a:lumMod val="50000"/>
                        <a:lumOff val="50000"/>
                      </a:schemeClr>
                    </a:solidFill>
                    <a:ln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l-GR"/>
                    </a:p>
                  </p:txBody>
                </p:sp>
                <p:sp>
                  <p:nvSpPr>
                    <p:cNvPr id="102" name="101 - Ισοσκελές τρίγωνο"/>
                    <p:cNvSpPr/>
                    <p:nvPr/>
                  </p:nvSpPr>
                  <p:spPr>
                    <a:xfrm rot="16517623">
                      <a:off x="4145020" y="3495941"/>
                      <a:ext cx="702741" cy="1000909"/>
                    </a:xfrm>
                    <a:prstGeom prst="triangle">
                      <a:avLst/>
                    </a:prstGeom>
                    <a:solidFill>
                      <a:schemeClr val="tx1">
                        <a:lumMod val="50000"/>
                        <a:lumOff val="50000"/>
                      </a:schemeClr>
                    </a:solidFill>
                    <a:ln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l-GR"/>
                    </a:p>
                  </p:txBody>
                </p:sp>
              </p:grpSp>
            </p:grpSp>
            <p:grpSp>
              <p:nvGrpSpPr>
                <p:cNvPr id="26" name="37 - Ομάδα"/>
                <p:cNvGrpSpPr/>
                <p:nvPr/>
              </p:nvGrpSpPr>
              <p:grpSpPr>
                <a:xfrm rot="7902311">
                  <a:off x="3942720" y="3073009"/>
                  <a:ext cx="2646650" cy="797658"/>
                  <a:chOff x="3275148" y="4515350"/>
                  <a:chExt cx="3025044" cy="857866"/>
                </a:xfrm>
                <a:solidFill>
                  <a:schemeClr val="tx2">
                    <a:lumMod val="60000"/>
                    <a:lumOff val="40000"/>
                  </a:schemeClr>
                </a:solidFill>
                <a:scene3d>
                  <a:camera prst="orthographicFront">
                    <a:rot lat="3000000" lon="600000" rev="0"/>
                  </a:camera>
                  <a:lightRig rig="threePt" dir="t"/>
                </a:scene3d>
              </p:grpSpPr>
              <p:grpSp>
                <p:nvGrpSpPr>
                  <p:cNvPr id="27" name="27 - Ομάδα"/>
                  <p:cNvGrpSpPr/>
                  <p:nvPr/>
                </p:nvGrpSpPr>
                <p:grpSpPr>
                  <a:xfrm rot="21316453">
                    <a:off x="4788024" y="4581129"/>
                    <a:ext cx="1512168" cy="792087"/>
                    <a:chOff x="3995936" y="3645025"/>
                    <a:chExt cx="1512168" cy="792087"/>
                  </a:xfrm>
                  <a:grpFill/>
                </p:grpSpPr>
                <p:sp>
                  <p:nvSpPr>
                    <p:cNvPr id="97" name="96 - Έλλειψη"/>
                    <p:cNvSpPr/>
                    <p:nvPr/>
                  </p:nvSpPr>
                  <p:spPr>
                    <a:xfrm rot="5400000">
                      <a:off x="4765688" y="3694696"/>
                      <a:ext cx="764752" cy="720080"/>
                    </a:xfrm>
                    <a:prstGeom prst="ellipse">
                      <a:avLst/>
                    </a:prstGeom>
                    <a:solidFill>
                      <a:schemeClr val="tx1">
                        <a:lumMod val="50000"/>
                        <a:lumOff val="50000"/>
                      </a:schemeClr>
                    </a:solidFill>
                    <a:ln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l-GR"/>
                    </a:p>
                  </p:txBody>
                </p:sp>
                <p:sp>
                  <p:nvSpPr>
                    <p:cNvPr id="98" name="97 - Ισοσκελές τρίγωνο"/>
                    <p:cNvSpPr/>
                    <p:nvPr/>
                  </p:nvSpPr>
                  <p:spPr>
                    <a:xfrm rot="16517623">
                      <a:off x="4145020" y="3495941"/>
                      <a:ext cx="702741" cy="1000909"/>
                    </a:xfrm>
                    <a:prstGeom prst="triangle">
                      <a:avLst/>
                    </a:prstGeom>
                    <a:solidFill>
                      <a:schemeClr val="tx1">
                        <a:lumMod val="50000"/>
                        <a:lumOff val="50000"/>
                      </a:schemeClr>
                    </a:solidFill>
                    <a:ln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l-GR"/>
                    </a:p>
                  </p:txBody>
                </p:sp>
              </p:grpSp>
              <p:grpSp>
                <p:nvGrpSpPr>
                  <p:cNvPr id="28" name="28 - Ομάδα"/>
                  <p:cNvGrpSpPr/>
                  <p:nvPr/>
                </p:nvGrpSpPr>
                <p:grpSpPr>
                  <a:xfrm rot="10494197">
                    <a:off x="3275148" y="4515350"/>
                    <a:ext cx="1512869" cy="792294"/>
                    <a:chOff x="3995936" y="3645025"/>
                    <a:chExt cx="1512869" cy="792294"/>
                  </a:xfrm>
                  <a:grpFill/>
                </p:grpSpPr>
                <p:sp>
                  <p:nvSpPr>
                    <p:cNvPr id="95" name="94 - Έλλειψη"/>
                    <p:cNvSpPr/>
                    <p:nvPr/>
                  </p:nvSpPr>
                  <p:spPr>
                    <a:xfrm rot="5400000">
                      <a:off x="4766388" y="3694902"/>
                      <a:ext cx="764754" cy="720080"/>
                    </a:xfrm>
                    <a:prstGeom prst="ellipse">
                      <a:avLst/>
                    </a:prstGeom>
                    <a:solidFill>
                      <a:schemeClr val="tx1">
                        <a:lumMod val="50000"/>
                        <a:lumOff val="50000"/>
                      </a:schemeClr>
                    </a:solidFill>
                    <a:ln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l-GR"/>
                    </a:p>
                  </p:txBody>
                </p:sp>
                <p:sp>
                  <p:nvSpPr>
                    <p:cNvPr id="96" name="95 - Ισοσκελές τρίγωνο"/>
                    <p:cNvSpPr/>
                    <p:nvPr/>
                  </p:nvSpPr>
                  <p:spPr>
                    <a:xfrm rot="16517623">
                      <a:off x="4145020" y="3495941"/>
                      <a:ext cx="702741" cy="1000909"/>
                    </a:xfrm>
                    <a:prstGeom prst="triangle">
                      <a:avLst/>
                    </a:prstGeom>
                    <a:solidFill>
                      <a:schemeClr val="tx1">
                        <a:lumMod val="50000"/>
                        <a:lumOff val="50000"/>
                      </a:schemeClr>
                    </a:solidFill>
                    <a:ln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l-GR"/>
                    </a:p>
                  </p:txBody>
                </p:sp>
              </p:grpSp>
            </p:grpSp>
          </p:grpSp>
          <p:sp>
            <p:nvSpPr>
              <p:cNvPr id="85" name="84 - Έλλειψη"/>
              <p:cNvSpPr/>
              <p:nvPr/>
            </p:nvSpPr>
            <p:spPr>
              <a:xfrm>
                <a:off x="5148064" y="3429000"/>
                <a:ext cx="144016" cy="144016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sp>
          <p:nvSpPr>
            <p:cNvPr id="44" name="43 - Ορθογώνιο"/>
            <p:cNvSpPr/>
            <p:nvPr/>
          </p:nvSpPr>
          <p:spPr>
            <a:xfrm>
              <a:off x="2771800" y="3212976"/>
              <a:ext cx="589700" cy="49492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l-GR" b="1" dirty="0" smtClean="0">
                  <a:solidFill>
                    <a:schemeClr val="bg1"/>
                  </a:solidFill>
                  <a:sym typeface="Symbol"/>
                </a:rPr>
                <a:t></a:t>
              </a:r>
              <a:endParaRPr lang="el-GR" b="1" dirty="0">
                <a:solidFill>
                  <a:schemeClr val="bg1"/>
                </a:solidFill>
              </a:endParaRPr>
            </a:p>
          </p:txBody>
        </p:sp>
        <p:sp>
          <p:nvSpPr>
            <p:cNvPr id="137" name="136 - Ορθογώνιο"/>
            <p:cNvSpPr/>
            <p:nvPr/>
          </p:nvSpPr>
          <p:spPr>
            <a:xfrm>
              <a:off x="3851920" y="4221088"/>
              <a:ext cx="589700" cy="49492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l-GR" b="1" dirty="0" smtClean="0">
                  <a:solidFill>
                    <a:schemeClr val="bg1"/>
                  </a:solidFill>
                  <a:sym typeface="Symbol"/>
                </a:rPr>
                <a:t></a:t>
              </a:r>
              <a:endParaRPr lang="el-GR" b="1" dirty="0">
                <a:solidFill>
                  <a:schemeClr val="bg1"/>
                </a:solidFill>
              </a:endParaRPr>
            </a:p>
          </p:txBody>
        </p:sp>
        <p:sp>
          <p:nvSpPr>
            <p:cNvPr id="140" name="139 - Ορθογώνιο"/>
            <p:cNvSpPr/>
            <p:nvPr/>
          </p:nvSpPr>
          <p:spPr>
            <a:xfrm>
              <a:off x="3563888" y="3501008"/>
              <a:ext cx="589700" cy="49492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l-GR" b="1" dirty="0" smtClean="0">
                  <a:solidFill>
                    <a:schemeClr val="bg1"/>
                  </a:solidFill>
                  <a:sym typeface="Symbol"/>
                </a:rPr>
                <a:t></a:t>
              </a:r>
              <a:endParaRPr lang="el-GR" b="1" dirty="0">
                <a:solidFill>
                  <a:schemeClr val="bg1"/>
                </a:solidFill>
              </a:endParaRPr>
            </a:p>
          </p:txBody>
        </p:sp>
      </p:grp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TextBox"/>
          <p:cNvSpPr txBox="1"/>
          <p:nvPr/>
        </p:nvSpPr>
        <p:spPr>
          <a:xfrm>
            <a:off x="395536" y="11514"/>
            <a:ext cx="8424936" cy="45858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3200" b="1" dirty="0" smtClean="0">
                <a:latin typeface="Cambria" pitchFamily="18" charset="0"/>
              </a:rPr>
              <a:t>Έχουμε 2 ΕΙΔΗ ΔΕΣΜΩΝ:</a:t>
            </a:r>
          </a:p>
          <a:p>
            <a:r>
              <a:rPr lang="el-GR" sz="2000" dirty="0" smtClean="0">
                <a:latin typeface="Cambria" pitchFamily="18" charset="0"/>
              </a:rPr>
              <a:t> </a:t>
            </a:r>
            <a:endParaRPr lang="en-US" sz="2000" dirty="0" smtClean="0">
              <a:latin typeface="Cambria" pitchFamily="18" charset="0"/>
            </a:endParaRPr>
          </a:p>
          <a:p>
            <a:r>
              <a:rPr lang="el-GR" sz="2800" dirty="0" smtClean="0">
                <a:latin typeface="Cambria" pitchFamily="18" charset="0"/>
              </a:rPr>
              <a:t>Ι)      π ( πι)</a:t>
            </a:r>
          </a:p>
          <a:p>
            <a:endParaRPr lang="en-US" sz="2400" dirty="0" smtClean="0">
              <a:latin typeface="Aka-AcidGR-TotallyPlain" pitchFamily="50" charset="0"/>
              <a:ea typeface="Aka-AcidGR-TotallyPlain" pitchFamily="50" charset="0"/>
            </a:endParaRPr>
          </a:p>
          <a:p>
            <a:endParaRPr lang="el-GR" sz="2400" dirty="0" smtClean="0">
              <a:latin typeface="Aka-AcidGR-TotallyPlain" pitchFamily="50" charset="0"/>
              <a:ea typeface="Aka-AcidGR-TotallyPlain" pitchFamily="50" charset="0"/>
            </a:endParaRPr>
          </a:p>
          <a:p>
            <a:endParaRPr lang="el-GR" sz="2400" dirty="0" smtClean="0">
              <a:latin typeface="Aka-AcidGR-TotallyPlain" pitchFamily="50" charset="0"/>
              <a:ea typeface="Aka-AcidGR-TotallyPlain" pitchFamily="50" charset="0"/>
            </a:endParaRPr>
          </a:p>
          <a:p>
            <a:endParaRPr lang="el-GR" sz="2000" dirty="0" smtClean="0">
              <a:latin typeface="Cambria" pitchFamily="18" charset="0"/>
            </a:endParaRPr>
          </a:p>
          <a:p>
            <a:endParaRPr lang="el-GR" sz="2000" dirty="0" smtClean="0">
              <a:latin typeface="Cambria" pitchFamily="18" charset="0"/>
            </a:endParaRPr>
          </a:p>
          <a:p>
            <a:endParaRPr lang="el-GR" sz="2000" dirty="0" smtClean="0">
              <a:latin typeface="Cambria" pitchFamily="18" charset="0"/>
            </a:endParaRPr>
          </a:p>
          <a:p>
            <a:endParaRPr lang="en-US" sz="2000" dirty="0" smtClean="0">
              <a:latin typeface="Cambria" pitchFamily="18" charset="0"/>
            </a:endParaRPr>
          </a:p>
          <a:p>
            <a:endParaRPr lang="el-GR" sz="2000" dirty="0" smtClean="0">
              <a:latin typeface="Cambria" pitchFamily="18" charset="0"/>
            </a:endParaRPr>
          </a:p>
          <a:p>
            <a:endParaRPr lang="el-GR" sz="2000" dirty="0" smtClean="0">
              <a:latin typeface="Cambria" pitchFamily="18" charset="0"/>
            </a:endParaRPr>
          </a:p>
          <a:p>
            <a:endParaRPr lang="el-GR" sz="2000" dirty="0" smtClean="0">
              <a:latin typeface="Cambria" pitchFamily="18" charset="0"/>
            </a:endParaRPr>
          </a:p>
        </p:txBody>
      </p:sp>
      <p:graphicFrame>
        <p:nvGraphicFramePr>
          <p:cNvPr id="6" name="5 - Αντικείμενο"/>
          <p:cNvGraphicFramePr>
            <a:graphicFrameLocks noChangeAspect="1"/>
          </p:cNvGraphicFramePr>
          <p:nvPr/>
        </p:nvGraphicFramePr>
        <p:xfrm>
          <a:off x="4514850" y="3340100"/>
          <a:ext cx="114300" cy="177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1252" name="Equation" r:id="rId3" imgW="114120" imgH="177480" progId="Equation.DSMT4">
                  <p:embed/>
                </p:oleObj>
              </mc:Choice>
              <mc:Fallback>
                <p:oleObj name="Equation" r:id="rId3" imgW="114120" imgH="1774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14850" y="3340100"/>
                        <a:ext cx="114300" cy="177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11 - Ορθογώνιο"/>
          <p:cNvSpPr/>
          <p:nvPr/>
        </p:nvSpPr>
        <p:spPr>
          <a:xfrm>
            <a:off x="7020272" y="6237312"/>
            <a:ext cx="2123728" cy="620688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 err="1" smtClean="0">
                <a:solidFill>
                  <a:schemeClr val="tx1"/>
                </a:solidFill>
                <a:latin typeface="Aka-AcidGR-TotallyPlain" pitchFamily="50" charset="0"/>
                <a:ea typeface="Aka-AcidGR-TotallyPlain" pitchFamily="50" charset="0"/>
              </a:rPr>
              <a:t>Σιάπκας</a:t>
            </a:r>
            <a:r>
              <a:rPr lang="el-GR" dirty="0" smtClean="0">
                <a:solidFill>
                  <a:schemeClr val="tx1"/>
                </a:solidFill>
                <a:latin typeface="Aka-AcidGR-TotallyPlain" pitchFamily="50" charset="0"/>
                <a:ea typeface="Aka-AcidGR-TotallyPlain" pitchFamily="50" charset="0"/>
              </a:rPr>
              <a:t> Δημήτρης</a:t>
            </a:r>
          </a:p>
          <a:p>
            <a:pPr algn="ctr"/>
            <a:r>
              <a:rPr lang="el-GR" dirty="0" smtClean="0">
                <a:solidFill>
                  <a:schemeClr val="tx1"/>
                </a:solidFill>
                <a:latin typeface="Aka-AcidGR-TotallyPlain" pitchFamily="50" charset="0"/>
                <a:ea typeface="Aka-AcidGR-TotallyPlain" pitchFamily="50" charset="0"/>
              </a:rPr>
              <a:t>Χημικός</a:t>
            </a:r>
            <a:endParaRPr lang="el-GR" dirty="0">
              <a:solidFill>
                <a:schemeClr val="tx1"/>
              </a:solidFill>
              <a:latin typeface="Aka-AcidGR-TotallyPlain" pitchFamily="50" charset="0"/>
              <a:ea typeface="Aka-AcidGR-TotallyPlain" pitchFamily="50" charset="0"/>
            </a:endParaRPr>
          </a:p>
        </p:txBody>
      </p:sp>
      <p:cxnSp>
        <p:nvCxnSpPr>
          <p:cNvPr id="78" name="77 - Ευθεία γραμμή σύνδεσης"/>
          <p:cNvCxnSpPr/>
          <p:nvPr/>
        </p:nvCxnSpPr>
        <p:spPr>
          <a:xfrm>
            <a:off x="611560" y="4509120"/>
            <a:ext cx="8136904" cy="0"/>
          </a:xfrm>
          <a:prstGeom prst="line">
            <a:avLst/>
          </a:prstGeom>
          <a:ln>
            <a:prstDash val="sysDash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82" name="81 - Ορθογώνιο"/>
          <p:cNvSpPr/>
          <p:nvPr/>
        </p:nvSpPr>
        <p:spPr>
          <a:xfrm>
            <a:off x="1763688" y="1628800"/>
            <a:ext cx="6192688" cy="50405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l-GR" sz="2800" b="1" dirty="0" smtClean="0">
                <a:solidFill>
                  <a:sysClr val="windowText" lastClr="000000"/>
                </a:solidFill>
              </a:rPr>
              <a:t>  </a:t>
            </a:r>
            <a:r>
              <a:rPr lang="el-GR" sz="2400" b="1" dirty="0" smtClean="0">
                <a:solidFill>
                  <a:sysClr val="windowText" lastClr="000000"/>
                </a:solidFill>
                <a:latin typeface="Cambria" pitchFamily="18" charset="0"/>
              </a:rPr>
              <a:t>επικάλυψη δύο </a:t>
            </a:r>
            <a:r>
              <a:rPr lang="en-US" sz="2400" b="1" dirty="0" smtClean="0">
                <a:solidFill>
                  <a:sysClr val="windowText" lastClr="000000"/>
                </a:solidFill>
                <a:latin typeface="Cambria" pitchFamily="18" charset="0"/>
              </a:rPr>
              <a:t>p </a:t>
            </a:r>
            <a:r>
              <a:rPr lang="el-GR" sz="2400" b="1" dirty="0" smtClean="0">
                <a:solidFill>
                  <a:sysClr val="windowText" lastClr="000000"/>
                </a:solidFill>
                <a:latin typeface="Cambria" pitchFamily="18" charset="0"/>
              </a:rPr>
              <a:t>ατομικών τροχιακών  </a:t>
            </a:r>
          </a:p>
          <a:p>
            <a:pPr algn="ctr"/>
            <a:r>
              <a:rPr lang="el-GR" sz="2800" b="1" dirty="0" smtClean="0">
                <a:solidFill>
                  <a:sysClr val="windowText" lastClr="000000"/>
                </a:solidFill>
              </a:rPr>
              <a:t>π.χ.         Ν</a:t>
            </a:r>
            <a:r>
              <a:rPr lang="en-US" sz="2800" b="1" baseline="-25000" dirty="0" smtClean="0">
                <a:solidFill>
                  <a:sysClr val="windowText" lastClr="000000"/>
                </a:solidFill>
              </a:rPr>
              <a:t>2</a:t>
            </a:r>
            <a:r>
              <a:rPr lang="en-US" sz="2800" b="1" dirty="0" smtClean="0">
                <a:solidFill>
                  <a:sysClr val="windowText" lastClr="000000"/>
                </a:solidFill>
              </a:rPr>
              <a:t>         </a:t>
            </a:r>
            <a:r>
              <a:rPr lang="el-GR" sz="2800" b="1" dirty="0" smtClean="0">
                <a:solidFill>
                  <a:sysClr val="windowText" lastClr="000000"/>
                </a:solidFill>
              </a:rPr>
              <a:t> </a:t>
            </a:r>
            <a:r>
              <a:rPr lang="en-US" sz="2800" b="1" dirty="0" smtClean="0">
                <a:solidFill>
                  <a:sysClr val="windowText" lastClr="000000"/>
                </a:solidFill>
              </a:rPr>
              <a:t>   (</a:t>
            </a:r>
            <a:r>
              <a:rPr lang="el-GR" sz="2800" b="1" dirty="0" smtClean="0">
                <a:solidFill>
                  <a:sysClr val="windowText" lastClr="000000"/>
                </a:solidFill>
              </a:rPr>
              <a:t>Ν</a:t>
            </a:r>
            <a:r>
              <a:rPr lang="en-US" sz="2800" b="1" dirty="0" smtClean="0">
                <a:solidFill>
                  <a:sysClr val="windowText" lastClr="000000"/>
                </a:solidFill>
              </a:rPr>
              <a:t> – </a:t>
            </a:r>
            <a:r>
              <a:rPr lang="el-GR" sz="2800" b="1" dirty="0" smtClean="0">
                <a:solidFill>
                  <a:sysClr val="windowText" lastClr="000000"/>
                </a:solidFill>
              </a:rPr>
              <a:t>Ν</a:t>
            </a:r>
            <a:r>
              <a:rPr lang="en-US" sz="2800" b="1" dirty="0" smtClean="0">
                <a:solidFill>
                  <a:sysClr val="windowText" lastClr="000000"/>
                </a:solidFill>
              </a:rPr>
              <a:t>)</a:t>
            </a:r>
            <a:r>
              <a:rPr lang="el-GR" sz="2800" b="1" dirty="0" smtClean="0">
                <a:solidFill>
                  <a:sysClr val="windowText" lastClr="000000"/>
                </a:solidFill>
              </a:rPr>
              <a:t> </a:t>
            </a:r>
            <a:endParaRPr lang="el-GR" sz="2800" b="1" dirty="0">
              <a:solidFill>
                <a:sysClr val="windowText" lastClr="000000"/>
              </a:solidFill>
            </a:endParaRPr>
          </a:p>
        </p:txBody>
      </p:sp>
      <p:grpSp>
        <p:nvGrpSpPr>
          <p:cNvPr id="2" name="140 - Ομάδα"/>
          <p:cNvGrpSpPr/>
          <p:nvPr/>
        </p:nvGrpSpPr>
        <p:grpSpPr>
          <a:xfrm>
            <a:off x="4067944" y="2996952"/>
            <a:ext cx="3096344" cy="3024336"/>
            <a:chOff x="5076056" y="2996952"/>
            <a:chExt cx="3096344" cy="3024336"/>
          </a:xfrm>
        </p:grpSpPr>
        <p:grpSp>
          <p:nvGrpSpPr>
            <p:cNvPr id="3" name="110 - Ομάδα"/>
            <p:cNvGrpSpPr/>
            <p:nvPr/>
          </p:nvGrpSpPr>
          <p:grpSpPr>
            <a:xfrm>
              <a:off x="5076056" y="2996952"/>
              <a:ext cx="3096344" cy="3024336"/>
              <a:chOff x="3923928" y="2148513"/>
              <a:chExt cx="2646650" cy="2703001"/>
            </a:xfrm>
          </p:grpSpPr>
          <p:sp>
            <p:nvSpPr>
              <p:cNvPr id="112" name="111 - Έλλειψη"/>
              <p:cNvSpPr/>
              <p:nvPr/>
            </p:nvSpPr>
            <p:spPr>
              <a:xfrm>
                <a:off x="4626362" y="2868593"/>
                <a:ext cx="1224136" cy="1224136"/>
              </a:xfrm>
              <a:prstGeom prst="ellipse">
                <a:avLst/>
              </a:prstGeom>
              <a:solidFill>
                <a:srgbClr val="002060"/>
              </a:solidFill>
              <a:ln>
                <a:solidFill>
                  <a:srgbClr val="00206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lang="el-GR" b="1" dirty="0" smtClean="0">
                    <a:solidFill>
                      <a:sysClr val="windowText" lastClr="000000"/>
                    </a:solidFill>
                    <a:sym typeface="Symbol"/>
                  </a:rPr>
                  <a:t>     </a:t>
                </a:r>
                <a:endParaRPr lang="el-GR" b="1" dirty="0">
                  <a:solidFill>
                    <a:sysClr val="windowText" lastClr="000000"/>
                  </a:solidFill>
                </a:endParaRPr>
              </a:p>
            </p:txBody>
          </p:sp>
          <p:grpSp>
            <p:nvGrpSpPr>
              <p:cNvPr id="5" name="38 - Ομάδα"/>
              <p:cNvGrpSpPr/>
              <p:nvPr/>
            </p:nvGrpSpPr>
            <p:grpSpPr>
              <a:xfrm>
                <a:off x="3923928" y="2148513"/>
                <a:ext cx="2646650" cy="2703001"/>
                <a:chOff x="3923928" y="2148513"/>
                <a:chExt cx="2646650" cy="2703001"/>
              </a:xfrm>
            </p:grpSpPr>
            <p:grpSp>
              <p:nvGrpSpPr>
                <p:cNvPr id="7" name="37 - Ομάδα"/>
                <p:cNvGrpSpPr/>
                <p:nvPr/>
              </p:nvGrpSpPr>
              <p:grpSpPr>
                <a:xfrm>
                  <a:off x="3923928" y="3140968"/>
                  <a:ext cx="2646650" cy="720080"/>
                  <a:chOff x="3275148" y="4515350"/>
                  <a:chExt cx="3025044" cy="857866"/>
                </a:xfrm>
                <a:solidFill>
                  <a:schemeClr val="tx2">
                    <a:lumMod val="60000"/>
                    <a:lumOff val="40000"/>
                  </a:schemeClr>
                </a:solidFill>
                <a:scene3d>
                  <a:camera prst="orthographicFront">
                    <a:rot lat="1200000" lon="0" rev="0"/>
                  </a:camera>
                  <a:lightRig rig="threePt" dir="t"/>
                </a:scene3d>
              </p:grpSpPr>
              <p:grpSp>
                <p:nvGrpSpPr>
                  <p:cNvPr id="8" name="27 - Ομάδα"/>
                  <p:cNvGrpSpPr/>
                  <p:nvPr/>
                </p:nvGrpSpPr>
                <p:grpSpPr>
                  <a:xfrm rot="21316453">
                    <a:off x="4788024" y="4581129"/>
                    <a:ext cx="1512168" cy="792087"/>
                    <a:chOff x="3995936" y="3645025"/>
                    <a:chExt cx="1512168" cy="792087"/>
                  </a:xfrm>
                  <a:grpFill/>
                </p:grpSpPr>
                <p:sp>
                  <p:nvSpPr>
                    <p:cNvPr id="134" name="14 - Έλλειψη"/>
                    <p:cNvSpPr/>
                    <p:nvPr/>
                  </p:nvSpPr>
                  <p:spPr>
                    <a:xfrm rot="5400000">
                      <a:off x="4765688" y="3694696"/>
                      <a:ext cx="764752" cy="720080"/>
                    </a:xfrm>
                    <a:prstGeom prst="ellipse">
                      <a:avLst/>
                    </a:prstGeom>
                    <a:solidFill>
                      <a:schemeClr val="tx1">
                        <a:lumMod val="50000"/>
                        <a:lumOff val="50000"/>
                      </a:schemeClr>
                    </a:solidFill>
                    <a:ln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l-GR"/>
                    </a:p>
                  </p:txBody>
                </p:sp>
                <p:sp>
                  <p:nvSpPr>
                    <p:cNvPr id="135" name="15 - Ισοσκελές τρίγωνο"/>
                    <p:cNvSpPr/>
                    <p:nvPr/>
                  </p:nvSpPr>
                  <p:spPr>
                    <a:xfrm rot="16517623">
                      <a:off x="4145020" y="3495941"/>
                      <a:ext cx="702741" cy="1000909"/>
                    </a:xfrm>
                    <a:prstGeom prst="triangle">
                      <a:avLst/>
                    </a:prstGeom>
                    <a:solidFill>
                      <a:schemeClr val="tx1">
                        <a:lumMod val="50000"/>
                        <a:lumOff val="50000"/>
                      </a:schemeClr>
                    </a:solidFill>
                    <a:ln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l-GR"/>
                    </a:p>
                  </p:txBody>
                </p:sp>
              </p:grpSp>
              <p:grpSp>
                <p:nvGrpSpPr>
                  <p:cNvPr id="9" name="28 - Ομάδα"/>
                  <p:cNvGrpSpPr/>
                  <p:nvPr/>
                </p:nvGrpSpPr>
                <p:grpSpPr>
                  <a:xfrm rot="10494197">
                    <a:off x="3275148" y="4515350"/>
                    <a:ext cx="1512869" cy="792294"/>
                    <a:chOff x="3995936" y="3645025"/>
                    <a:chExt cx="1512869" cy="792294"/>
                  </a:xfrm>
                  <a:grpFill/>
                </p:grpSpPr>
                <p:sp>
                  <p:nvSpPr>
                    <p:cNvPr id="132" name="131 - Έλλειψη"/>
                    <p:cNvSpPr/>
                    <p:nvPr/>
                  </p:nvSpPr>
                  <p:spPr>
                    <a:xfrm rot="5400000">
                      <a:off x="4766388" y="3694902"/>
                      <a:ext cx="764754" cy="720080"/>
                    </a:xfrm>
                    <a:prstGeom prst="ellipse">
                      <a:avLst/>
                    </a:prstGeom>
                    <a:solidFill>
                      <a:schemeClr val="tx1">
                        <a:lumMod val="50000"/>
                        <a:lumOff val="50000"/>
                      </a:schemeClr>
                    </a:solidFill>
                    <a:ln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l-GR"/>
                    </a:p>
                  </p:txBody>
                </p:sp>
                <p:sp>
                  <p:nvSpPr>
                    <p:cNvPr id="133" name="132 - Ισοσκελές τρίγωνο"/>
                    <p:cNvSpPr/>
                    <p:nvPr/>
                  </p:nvSpPr>
                  <p:spPr>
                    <a:xfrm rot="16517623">
                      <a:off x="4145020" y="3495941"/>
                      <a:ext cx="702741" cy="1000909"/>
                    </a:xfrm>
                    <a:prstGeom prst="triangle">
                      <a:avLst/>
                    </a:prstGeom>
                    <a:solidFill>
                      <a:schemeClr val="tx1">
                        <a:lumMod val="50000"/>
                        <a:lumOff val="50000"/>
                      </a:schemeClr>
                    </a:solidFill>
                    <a:ln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l-GR"/>
                    </a:p>
                  </p:txBody>
                </p:sp>
              </p:grpSp>
            </p:grpSp>
            <p:grpSp>
              <p:nvGrpSpPr>
                <p:cNvPr id="10" name="37 - Ομάδα"/>
                <p:cNvGrpSpPr/>
                <p:nvPr/>
              </p:nvGrpSpPr>
              <p:grpSpPr>
                <a:xfrm rot="5400000">
                  <a:off x="3935536" y="3129360"/>
                  <a:ext cx="2646650" cy="797658"/>
                  <a:chOff x="3275148" y="4515350"/>
                  <a:chExt cx="3025044" cy="857866"/>
                </a:xfrm>
                <a:solidFill>
                  <a:schemeClr val="tx2">
                    <a:lumMod val="60000"/>
                    <a:lumOff val="40000"/>
                  </a:schemeClr>
                </a:solidFill>
                <a:scene3d>
                  <a:camera prst="orthographicFront">
                    <a:rot lat="600000" lon="0" rev="0"/>
                  </a:camera>
                  <a:lightRig rig="threePt" dir="t"/>
                </a:scene3d>
              </p:grpSpPr>
              <p:grpSp>
                <p:nvGrpSpPr>
                  <p:cNvPr id="11" name="27 - Ομάδα"/>
                  <p:cNvGrpSpPr/>
                  <p:nvPr/>
                </p:nvGrpSpPr>
                <p:grpSpPr>
                  <a:xfrm rot="21316453">
                    <a:off x="4788024" y="4581129"/>
                    <a:ext cx="1512168" cy="792087"/>
                    <a:chOff x="3995936" y="3645025"/>
                    <a:chExt cx="1512168" cy="792087"/>
                  </a:xfrm>
                  <a:grpFill/>
                </p:grpSpPr>
                <p:sp>
                  <p:nvSpPr>
                    <p:cNvPr id="128" name="127 - Έλλειψη"/>
                    <p:cNvSpPr/>
                    <p:nvPr/>
                  </p:nvSpPr>
                  <p:spPr>
                    <a:xfrm rot="5400000">
                      <a:off x="4765688" y="3694696"/>
                      <a:ext cx="764752" cy="720080"/>
                    </a:xfrm>
                    <a:prstGeom prst="ellipse">
                      <a:avLst/>
                    </a:prstGeom>
                    <a:solidFill>
                      <a:schemeClr val="tx1">
                        <a:lumMod val="50000"/>
                        <a:lumOff val="50000"/>
                      </a:schemeClr>
                    </a:solidFill>
                    <a:ln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l-GR"/>
                    </a:p>
                  </p:txBody>
                </p:sp>
                <p:sp>
                  <p:nvSpPr>
                    <p:cNvPr id="129" name="128 - Ισοσκελές τρίγωνο"/>
                    <p:cNvSpPr/>
                    <p:nvPr/>
                  </p:nvSpPr>
                  <p:spPr>
                    <a:xfrm rot="16517623">
                      <a:off x="4145020" y="3495941"/>
                      <a:ext cx="702741" cy="1000909"/>
                    </a:xfrm>
                    <a:prstGeom prst="triangle">
                      <a:avLst/>
                    </a:prstGeom>
                    <a:solidFill>
                      <a:schemeClr val="tx1">
                        <a:lumMod val="50000"/>
                        <a:lumOff val="50000"/>
                      </a:schemeClr>
                    </a:solidFill>
                    <a:ln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l-GR"/>
                    </a:p>
                  </p:txBody>
                </p:sp>
              </p:grpSp>
              <p:grpSp>
                <p:nvGrpSpPr>
                  <p:cNvPr id="13" name="28 - Ομάδα"/>
                  <p:cNvGrpSpPr/>
                  <p:nvPr/>
                </p:nvGrpSpPr>
                <p:grpSpPr>
                  <a:xfrm rot="10494197">
                    <a:off x="3275148" y="4515350"/>
                    <a:ext cx="1512869" cy="792294"/>
                    <a:chOff x="3995936" y="3645025"/>
                    <a:chExt cx="1512869" cy="792294"/>
                  </a:xfrm>
                  <a:grpFill/>
                </p:grpSpPr>
                <p:sp>
                  <p:nvSpPr>
                    <p:cNvPr id="126" name="125 - Έλλειψη"/>
                    <p:cNvSpPr/>
                    <p:nvPr/>
                  </p:nvSpPr>
                  <p:spPr>
                    <a:xfrm rot="5400000">
                      <a:off x="4766388" y="3694902"/>
                      <a:ext cx="764754" cy="720080"/>
                    </a:xfrm>
                    <a:prstGeom prst="ellipse">
                      <a:avLst/>
                    </a:prstGeom>
                    <a:solidFill>
                      <a:schemeClr val="tx1">
                        <a:lumMod val="50000"/>
                        <a:lumOff val="50000"/>
                      </a:schemeClr>
                    </a:solidFill>
                    <a:ln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l-GR"/>
                    </a:p>
                  </p:txBody>
                </p:sp>
                <p:sp>
                  <p:nvSpPr>
                    <p:cNvPr id="127" name="126 - Ισοσκελές τρίγωνο"/>
                    <p:cNvSpPr/>
                    <p:nvPr/>
                  </p:nvSpPr>
                  <p:spPr>
                    <a:xfrm rot="16517623">
                      <a:off x="4145020" y="3495941"/>
                      <a:ext cx="702741" cy="1000909"/>
                    </a:xfrm>
                    <a:prstGeom prst="triangle">
                      <a:avLst/>
                    </a:prstGeom>
                    <a:solidFill>
                      <a:schemeClr val="tx1">
                        <a:lumMod val="50000"/>
                        <a:lumOff val="50000"/>
                      </a:schemeClr>
                    </a:solidFill>
                    <a:ln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l-GR"/>
                    </a:p>
                  </p:txBody>
                </p:sp>
              </p:grpSp>
            </p:grpSp>
            <p:grpSp>
              <p:nvGrpSpPr>
                <p:cNvPr id="14" name="37 - Ομάδα"/>
                <p:cNvGrpSpPr/>
                <p:nvPr/>
              </p:nvGrpSpPr>
              <p:grpSpPr>
                <a:xfrm rot="7902311">
                  <a:off x="3942720" y="3073009"/>
                  <a:ext cx="2646650" cy="797658"/>
                  <a:chOff x="3275148" y="4515350"/>
                  <a:chExt cx="3025044" cy="857866"/>
                </a:xfrm>
                <a:solidFill>
                  <a:schemeClr val="tx2">
                    <a:lumMod val="60000"/>
                    <a:lumOff val="40000"/>
                  </a:schemeClr>
                </a:solidFill>
                <a:scene3d>
                  <a:camera prst="orthographicFront">
                    <a:rot lat="3000000" lon="600000" rev="0"/>
                  </a:camera>
                  <a:lightRig rig="threePt" dir="t"/>
                </a:scene3d>
              </p:grpSpPr>
              <p:grpSp>
                <p:nvGrpSpPr>
                  <p:cNvPr id="15" name="27 - Ομάδα"/>
                  <p:cNvGrpSpPr/>
                  <p:nvPr/>
                </p:nvGrpSpPr>
                <p:grpSpPr>
                  <a:xfrm rot="21316453">
                    <a:off x="4788024" y="4581129"/>
                    <a:ext cx="1512168" cy="792087"/>
                    <a:chOff x="3995936" y="3645025"/>
                    <a:chExt cx="1512168" cy="792087"/>
                  </a:xfrm>
                  <a:grpFill/>
                </p:grpSpPr>
                <p:sp>
                  <p:nvSpPr>
                    <p:cNvPr id="122" name="121 - Έλλειψη"/>
                    <p:cNvSpPr/>
                    <p:nvPr/>
                  </p:nvSpPr>
                  <p:spPr>
                    <a:xfrm rot="5400000">
                      <a:off x="4765688" y="3694696"/>
                      <a:ext cx="764752" cy="720080"/>
                    </a:xfrm>
                    <a:prstGeom prst="ellipse">
                      <a:avLst/>
                    </a:prstGeom>
                    <a:solidFill>
                      <a:schemeClr val="tx1">
                        <a:lumMod val="50000"/>
                        <a:lumOff val="50000"/>
                      </a:schemeClr>
                    </a:solidFill>
                    <a:ln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l-GR"/>
                    </a:p>
                  </p:txBody>
                </p:sp>
                <p:sp>
                  <p:nvSpPr>
                    <p:cNvPr id="123" name="122 - Ισοσκελές τρίγωνο"/>
                    <p:cNvSpPr/>
                    <p:nvPr/>
                  </p:nvSpPr>
                  <p:spPr>
                    <a:xfrm rot="16517623">
                      <a:off x="4145020" y="3495941"/>
                      <a:ext cx="702741" cy="1000909"/>
                    </a:xfrm>
                    <a:prstGeom prst="triangle">
                      <a:avLst/>
                    </a:prstGeom>
                    <a:solidFill>
                      <a:schemeClr val="tx1">
                        <a:lumMod val="50000"/>
                        <a:lumOff val="50000"/>
                      </a:schemeClr>
                    </a:solidFill>
                    <a:ln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l-GR"/>
                    </a:p>
                  </p:txBody>
                </p:sp>
              </p:grpSp>
              <p:grpSp>
                <p:nvGrpSpPr>
                  <p:cNvPr id="16" name="28 - Ομάδα"/>
                  <p:cNvGrpSpPr/>
                  <p:nvPr/>
                </p:nvGrpSpPr>
                <p:grpSpPr>
                  <a:xfrm rot="10494197">
                    <a:off x="3275148" y="4515350"/>
                    <a:ext cx="1512869" cy="792294"/>
                    <a:chOff x="3995936" y="3645025"/>
                    <a:chExt cx="1512869" cy="792294"/>
                  </a:xfrm>
                  <a:grpFill/>
                </p:grpSpPr>
                <p:sp>
                  <p:nvSpPr>
                    <p:cNvPr id="120" name="119 - Έλλειψη"/>
                    <p:cNvSpPr/>
                    <p:nvPr/>
                  </p:nvSpPr>
                  <p:spPr>
                    <a:xfrm rot="5400000">
                      <a:off x="4766388" y="3694902"/>
                      <a:ext cx="764754" cy="720080"/>
                    </a:xfrm>
                    <a:prstGeom prst="ellipse">
                      <a:avLst/>
                    </a:prstGeom>
                    <a:solidFill>
                      <a:schemeClr val="tx1">
                        <a:lumMod val="50000"/>
                        <a:lumOff val="50000"/>
                      </a:schemeClr>
                    </a:solidFill>
                    <a:ln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l-GR"/>
                    </a:p>
                  </p:txBody>
                </p:sp>
                <p:sp>
                  <p:nvSpPr>
                    <p:cNvPr id="121" name="120 - Ισοσκελές τρίγωνο"/>
                    <p:cNvSpPr/>
                    <p:nvPr/>
                  </p:nvSpPr>
                  <p:spPr>
                    <a:xfrm rot="16517623">
                      <a:off x="4145020" y="3495941"/>
                      <a:ext cx="702741" cy="1000909"/>
                    </a:xfrm>
                    <a:prstGeom prst="triangle">
                      <a:avLst/>
                    </a:prstGeom>
                    <a:solidFill>
                      <a:schemeClr val="tx1">
                        <a:lumMod val="50000"/>
                        <a:lumOff val="50000"/>
                      </a:schemeClr>
                    </a:solidFill>
                    <a:ln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l-GR"/>
                    </a:p>
                  </p:txBody>
                </p:sp>
              </p:grpSp>
            </p:grpSp>
          </p:grpSp>
          <p:sp>
            <p:nvSpPr>
              <p:cNvPr id="114" name="113 - Έλλειψη"/>
              <p:cNvSpPr/>
              <p:nvPr/>
            </p:nvSpPr>
            <p:spPr>
              <a:xfrm>
                <a:off x="5148064" y="3429000"/>
                <a:ext cx="144016" cy="144016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sp>
          <p:nvSpPr>
            <p:cNvPr id="136" name="135 - Ορθογώνιο"/>
            <p:cNvSpPr/>
            <p:nvPr/>
          </p:nvSpPr>
          <p:spPr>
            <a:xfrm>
              <a:off x="7092280" y="3573016"/>
              <a:ext cx="589700" cy="49492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l-GR" b="1" dirty="0" smtClean="0">
                  <a:solidFill>
                    <a:schemeClr val="bg1"/>
                  </a:solidFill>
                  <a:sym typeface="Symbol"/>
                </a:rPr>
                <a:t></a:t>
              </a:r>
              <a:endParaRPr lang="el-GR" b="1" dirty="0">
                <a:solidFill>
                  <a:schemeClr val="bg1"/>
                </a:solidFill>
              </a:endParaRPr>
            </a:p>
          </p:txBody>
        </p:sp>
        <p:sp>
          <p:nvSpPr>
            <p:cNvPr id="138" name="137 - Ορθογώνιο"/>
            <p:cNvSpPr/>
            <p:nvPr/>
          </p:nvSpPr>
          <p:spPr>
            <a:xfrm>
              <a:off x="6372200" y="3140968"/>
              <a:ext cx="589700" cy="49492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l-GR" b="1" dirty="0" smtClean="0">
                  <a:solidFill>
                    <a:schemeClr val="bg1"/>
                  </a:solidFill>
                  <a:sym typeface="Symbol"/>
                </a:rPr>
                <a:t></a:t>
              </a:r>
              <a:endParaRPr lang="el-GR" b="1" dirty="0">
                <a:solidFill>
                  <a:schemeClr val="bg1"/>
                </a:solidFill>
              </a:endParaRPr>
            </a:p>
          </p:txBody>
        </p:sp>
        <p:sp>
          <p:nvSpPr>
            <p:cNvPr id="139" name="138 - Ορθογώνιο"/>
            <p:cNvSpPr/>
            <p:nvPr/>
          </p:nvSpPr>
          <p:spPr>
            <a:xfrm>
              <a:off x="5220072" y="4221088"/>
              <a:ext cx="589700" cy="49492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l-GR" b="1" dirty="0" smtClean="0">
                  <a:solidFill>
                    <a:schemeClr val="bg1"/>
                  </a:solidFill>
                  <a:sym typeface="Symbol"/>
                </a:rPr>
                <a:t></a:t>
              </a:r>
              <a:endParaRPr lang="el-GR" b="1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7" name="141 - Ομάδα"/>
          <p:cNvGrpSpPr/>
          <p:nvPr/>
        </p:nvGrpSpPr>
        <p:grpSpPr>
          <a:xfrm>
            <a:off x="1691680" y="2996952"/>
            <a:ext cx="3168352" cy="3024336"/>
            <a:chOff x="1475656" y="2996952"/>
            <a:chExt cx="3168352" cy="3024336"/>
          </a:xfrm>
        </p:grpSpPr>
        <p:grpSp>
          <p:nvGrpSpPr>
            <p:cNvPr id="18" name="68 - Ομάδα"/>
            <p:cNvGrpSpPr/>
            <p:nvPr/>
          </p:nvGrpSpPr>
          <p:grpSpPr>
            <a:xfrm>
              <a:off x="1475656" y="2996952"/>
              <a:ext cx="3096344" cy="3024336"/>
              <a:chOff x="3923928" y="2148513"/>
              <a:chExt cx="2646650" cy="2703001"/>
            </a:xfrm>
          </p:grpSpPr>
          <p:sp>
            <p:nvSpPr>
              <p:cNvPr id="76" name="75 - Έλλειψη"/>
              <p:cNvSpPr/>
              <p:nvPr/>
            </p:nvSpPr>
            <p:spPr>
              <a:xfrm>
                <a:off x="4626362" y="2868593"/>
                <a:ext cx="1224136" cy="1224136"/>
              </a:xfrm>
              <a:prstGeom prst="ellipse">
                <a:avLst/>
              </a:prstGeom>
              <a:solidFill>
                <a:srgbClr val="002060"/>
              </a:solidFill>
              <a:ln>
                <a:solidFill>
                  <a:srgbClr val="00206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lang="el-GR" b="1" dirty="0" smtClean="0">
                    <a:solidFill>
                      <a:sysClr val="windowText" lastClr="000000"/>
                    </a:solidFill>
                    <a:sym typeface="Symbol"/>
                  </a:rPr>
                  <a:t>     </a:t>
                </a:r>
                <a:endParaRPr lang="el-GR" b="1" dirty="0">
                  <a:solidFill>
                    <a:sysClr val="windowText" lastClr="000000"/>
                  </a:solidFill>
                </a:endParaRPr>
              </a:p>
            </p:txBody>
          </p:sp>
          <p:grpSp>
            <p:nvGrpSpPr>
              <p:cNvPr id="19" name="38 - Ομάδα"/>
              <p:cNvGrpSpPr/>
              <p:nvPr/>
            </p:nvGrpSpPr>
            <p:grpSpPr>
              <a:xfrm>
                <a:off x="3923928" y="2148513"/>
                <a:ext cx="2646650" cy="2703001"/>
                <a:chOff x="3923928" y="2148513"/>
                <a:chExt cx="2646650" cy="2703001"/>
              </a:xfrm>
            </p:grpSpPr>
            <p:grpSp>
              <p:nvGrpSpPr>
                <p:cNvPr id="20" name="37 - Ομάδα"/>
                <p:cNvGrpSpPr/>
                <p:nvPr/>
              </p:nvGrpSpPr>
              <p:grpSpPr>
                <a:xfrm>
                  <a:off x="3923928" y="3140968"/>
                  <a:ext cx="2646650" cy="720080"/>
                  <a:chOff x="3275148" y="4515350"/>
                  <a:chExt cx="3025044" cy="857866"/>
                </a:xfrm>
                <a:solidFill>
                  <a:schemeClr val="tx2">
                    <a:lumMod val="60000"/>
                    <a:lumOff val="40000"/>
                  </a:schemeClr>
                </a:solidFill>
                <a:scene3d>
                  <a:camera prst="orthographicFront">
                    <a:rot lat="1200000" lon="0" rev="0"/>
                  </a:camera>
                  <a:lightRig rig="threePt" dir="t"/>
                </a:scene3d>
              </p:grpSpPr>
              <p:grpSp>
                <p:nvGrpSpPr>
                  <p:cNvPr id="21" name="27 - Ομάδα"/>
                  <p:cNvGrpSpPr/>
                  <p:nvPr/>
                </p:nvGrpSpPr>
                <p:grpSpPr>
                  <a:xfrm rot="21316453">
                    <a:off x="4788024" y="4581129"/>
                    <a:ext cx="1512168" cy="792087"/>
                    <a:chOff x="3995936" y="3645025"/>
                    <a:chExt cx="1512168" cy="792087"/>
                  </a:xfrm>
                  <a:grpFill/>
                </p:grpSpPr>
                <p:sp>
                  <p:nvSpPr>
                    <p:cNvPr id="109" name="14 - Έλλειψη"/>
                    <p:cNvSpPr/>
                    <p:nvPr/>
                  </p:nvSpPr>
                  <p:spPr>
                    <a:xfrm rot="5400000">
                      <a:off x="4765688" y="3694696"/>
                      <a:ext cx="764752" cy="720080"/>
                    </a:xfrm>
                    <a:prstGeom prst="ellipse">
                      <a:avLst/>
                    </a:prstGeom>
                    <a:solidFill>
                      <a:schemeClr val="tx1">
                        <a:lumMod val="50000"/>
                        <a:lumOff val="50000"/>
                      </a:schemeClr>
                    </a:solidFill>
                    <a:ln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l-GR"/>
                    </a:p>
                  </p:txBody>
                </p:sp>
                <p:sp>
                  <p:nvSpPr>
                    <p:cNvPr id="110" name="15 - Ισοσκελές τρίγωνο"/>
                    <p:cNvSpPr/>
                    <p:nvPr/>
                  </p:nvSpPr>
                  <p:spPr>
                    <a:xfrm rot="16517623">
                      <a:off x="4145020" y="3495941"/>
                      <a:ext cx="702741" cy="1000909"/>
                    </a:xfrm>
                    <a:prstGeom prst="triangle">
                      <a:avLst/>
                    </a:prstGeom>
                    <a:solidFill>
                      <a:schemeClr val="tx1">
                        <a:lumMod val="50000"/>
                        <a:lumOff val="50000"/>
                      </a:schemeClr>
                    </a:solidFill>
                    <a:ln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l-GR"/>
                    </a:p>
                  </p:txBody>
                </p:sp>
              </p:grpSp>
              <p:grpSp>
                <p:nvGrpSpPr>
                  <p:cNvPr id="22" name="28 - Ομάδα"/>
                  <p:cNvGrpSpPr/>
                  <p:nvPr/>
                </p:nvGrpSpPr>
                <p:grpSpPr>
                  <a:xfrm rot="10494197">
                    <a:off x="3275148" y="4515350"/>
                    <a:ext cx="1512869" cy="792294"/>
                    <a:chOff x="3995936" y="3645025"/>
                    <a:chExt cx="1512869" cy="792294"/>
                  </a:xfrm>
                  <a:grpFill/>
                </p:grpSpPr>
                <p:sp>
                  <p:nvSpPr>
                    <p:cNvPr id="107" name="106 - Έλλειψη"/>
                    <p:cNvSpPr/>
                    <p:nvPr/>
                  </p:nvSpPr>
                  <p:spPr>
                    <a:xfrm rot="5400000">
                      <a:off x="4766388" y="3694902"/>
                      <a:ext cx="764754" cy="720080"/>
                    </a:xfrm>
                    <a:prstGeom prst="ellipse">
                      <a:avLst/>
                    </a:prstGeom>
                    <a:solidFill>
                      <a:schemeClr val="tx1">
                        <a:lumMod val="50000"/>
                        <a:lumOff val="50000"/>
                      </a:schemeClr>
                    </a:solidFill>
                    <a:ln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l-GR"/>
                    </a:p>
                  </p:txBody>
                </p:sp>
                <p:sp>
                  <p:nvSpPr>
                    <p:cNvPr id="108" name="107 - Ισοσκελές τρίγωνο"/>
                    <p:cNvSpPr/>
                    <p:nvPr/>
                  </p:nvSpPr>
                  <p:spPr>
                    <a:xfrm rot="16517623">
                      <a:off x="4145020" y="3495941"/>
                      <a:ext cx="702741" cy="1000909"/>
                    </a:xfrm>
                    <a:prstGeom prst="triangle">
                      <a:avLst/>
                    </a:prstGeom>
                    <a:solidFill>
                      <a:schemeClr val="tx1">
                        <a:lumMod val="50000"/>
                        <a:lumOff val="50000"/>
                      </a:schemeClr>
                    </a:solidFill>
                    <a:ln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l-GR"/>
                    </a:p>
                  </p:txBody>
                </p:sp>
              </p:grpSp>
            </p:grpSp>
            <p:grpSp>
              <p:nvGrpSpPr>
                <p:cNvPr id="23" name="37 - Ομάδα"/>
                <p:cNvGrpSpPr/>
                <p:nvPr/>
              </p:nvGrpSpPr>
              <p:grpSpPr>
                <a:xfrm rot="5400000">
                  <a:off x="3935536" y="3129360"/>
                  <a:ext cx="2646650" cy="797658"/>
                  <a:chOff x="3275148" y="4515350"/>
                  <a:chExt cx="3025044" cy="857866"/>
                </a:xfrm>
                <a:solidFill>
                  <a:schemeClr val="tx2">
                    <a:lumMod val="60000"/>
                    <a:lumOff val="40000"/>
                  </a:schemeClr>
                </a:solidFill>
                <a:scene3d>
                  <a:camera prst="orthographicFront">
                    <a:rot lat="600000" lon="0" rev="0"/>
                  </a:camera>
                  <a:lightRig rig="threePt" dir="t"/>
                </a:scene3d>
              </p:grpSpPr>
              <p:grpSp>
                <p:nvGrpSpPr>
                  <p:cNvPr id="24" name="27 - Ομάδα"/>
                  <p:cNvGrpSpPr/>
                  <p:nvPr/>
                </p:nvGrpSpPr>
                <p:grpSpPr>
                  <a:xfrm rot="21316453">
                    <a:off x="4788024" y="4581129"/>
                    <a:ext cx="1512168" cy="792087"/>
                    <a:chOff x="3995936" y="3645025"/>
                    <a:chExt cx="1512168" cy="792087"/>
                  </a:xfrm>
                  <a:grpFill/>
                </p:grpSpPr>
                <p:sp>
                  <p:nvSpPr>
                    <p:cNvPr id="103" name="102 - Έλλειψη"/>
                    <p:cNvSpPr/>
                    <p:nvPr/>
                  </p:nvSpPr>
                  <p:spPr>
                    <a:xfrm rot="5400000">
                      <a:off x="4765688" y="3694696"/>
                      <a:ext cx="764752" cy="720080"/>
                    </a:xfrm>
                    <a:prstGeom prst="ellipse">
                      <a:avLst/>
                    </a:prstGeom>
                    <a:solidFill>
                      <a:schemeClr val="tx1">
                        <a:lumMod val="50000"/>
                        <a:lumOff val="50000"/>
                      </a:schemeClr>
                    </a:solidFill>
                    <a:ln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l-GR"/>
                    </a:p>
                  </p:txBody>
                </p:sp>
                <p:sp>
                  <p:nvSpPr>
                    <p:cNvPr id="104" name="103 - Ισοσκελές τρίγωνο"/>
                    <p:cNvSpPr/>
                    <p:nvPr/>
                  </p:nvSpPr>
                  <p:spPr>
                    <a:xfrm rot="16517623">
                      <a:off x="4145020" y="3495941"/>
                      <a:ext cx="702741" cy="1000909"/>
                    </a:xfrm>
                    <a:prstGeom prst="triangle">
                      <a:avLst/>
                    </a:prstGeom>
                    <a:solidFill>
                      <a:schemeClr val="tx1">
                        <a:lumMod val="50000"/>
                        <a:lumOff val="50000"/>
                      </a:schemeClr>
                    </a:solidFill>
                    <a:ln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l-GR"/>
                    </a:p>
                  </p:txBody>
                </p:sp>
              </p:grpSp>
              <p:grpSp>
                <p:nvGrpSpPr>
                  <p:cNvPr id="25" name="28 - Ομάδα"/>
                  <p:cNvGrpSpPr/>
                  <p:nvPr/>
                </p:nvGrpSpPr>
                <p:grpSpPr>
                  <a:xfrm rot="10494197">
                    <a:off x="3275148" y="4515350"/>
                    <a:ext cx="1512869" cy="792294"/>
                    <a:chOff x="3995936" y="3645025"/>
                    <a:chExt cx="1512869" cy="792294"/>
                  </a:xfrm>
                  <a:grpFill/>
                </p:grpSpPr>
                <p:sp>
                  <p:nvSpPr>
                    <p:cNvPr id="101" name="100 - Έλλειψη"/>
                    <p:cNvSpPr/>
                    <p:nvPr/>
                  </p:nvSpPr>
                  <p:spPr>
                    <a:xfrm rot="5400000">
                      <a:off x="4766388" y="3694902"/>
                      <a:ext cx="764754" cy="720080"/>
                    </a:xfrm>
                    <a:prstGeom prst="ellipse">
                      <a:avLst/>
                    </a:prstGeom>
                    <a:solidFill>
                      <a:schemeClr val="tx1">
                        <a:lumMod val="50000"/>
                        <a:lumOff val="50000"/>
                      </a:schemeClr>
                    </a:solidFill>
                    <a:ln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l-GR"/>
                    </a:p>
                  </p:txBody>
                </p:sp>
                <p:sp>
                  <p:nvSpPr>
                    <p:cNvPr id="102" name="101 - Ισοσκελές τρίγωνο"/>
                    <p:cNvSpPr/>
                    <p:nvPr/>
                  </p:nvSpPr>
                  <p:spPr>
                    <a:xfrm rot="16517623">
                      <a:off x="4145020" y="3495941"/>
                      <a:ext cx="702741" cy="1000909"/>
                    </a:xfrm>
                    <a:prstGeom prst="triangle">
                      <a:avLst/>
                    </a:prstGeom>
                    <a:solidFill>
                      <a:schemeClr val="tx1">
                        <a:lumMod val="50000"/>
                        <a:lumOff val="50000"/>
                      </a:schemeClr>
                    </a:solidFill>
                    <a:ln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l-GR"/>
                    </a:p>
                  </p:txBody>
                </p:sp>
              </p:grpSp>
            </p:grpSp>
            <p:grpSp>
              <p:nvGrpSpPr>
                <p:cNvPr id="26" name="37 - Ομάδα"/>
                <p:cNvGrpSpPr/>
                <p:nvPr/>
              </p:nvGrpSpPr>
              <p:grpSpPr>
                <a:xfrm rot="7902311">
                  <a:off x="3942720" y="3073009"/>
                  <a:ext cx="2646650" cy="797658"/>
                  <a:chOff x="3275148" y="4515350"/>
                  <a:chExt cx="3025044" cy="857866"/>
                </a:xfrm>
                <a:solidFill>
                  <a:schemeClr val="tx2">
                    <a:lumMod val="60000"/>
                    <a:lumOff val="40000"/>
                  </a:schemeClr>
                </a:solidFill>
                <a:scene3d>
                  <a:camera prst="orthographicFront">
                    <a:rot lat="3000000" lon="600000" rev="0"/>
                  </a:camera>
                  <a:lightRig rig="threePt" dir="t"/>
                </a:scene3d>
              </p:grpSpPr>
              <p:grpSp>
                <p:nvGrpSpPr>
                  <p:cNvPr id="27" name="27 - Ομάδα"/>
                  <p:cNvGrpSpPr/>
                  <p:nvPr/>
                </p:nvGrpSpPr>
                <p:grpSpPr>
                  <a:xfrm rot="21316453">
                    <a:off x="4788024" y="4581129"/>
                    <a:ext cx="1512168" cy="792087"/>
                    <a:chOff x="3995936" y="3645025"/>
                    <a:chExt cx="1512168" cy="792087"/>
                  </a:xfrm>
                  <a:grpFill/>
                </p:grpSpPr>
                <p:sp>
                  <p:nvSpPr>
                    <p:cNvPr id="97" name="96 - Έλλειψη"/>
                    <p:cNvSpPr/>
                    <p:nvPr/>
                  </p:nvSpPr>
                  <p:spPr>
                    <a:xfrm rot="5400000">
                      <a:off x="4765688" y="3694696"/>
                      <a:ext cx="764752" cy="720080"/>
                    </a:xfrm>
                    <a:prstGeom prst="ellipse">
                      <a:avLst/>
                    </a:prstGeom>
                    <a:solidFill>
                      <a:schemeClr val="tx1">
                        <a:lumMod val="50000"/>
                        <a:lumOff val="50000"/>
                      </a:schemeClr>
                    </a:solidFill>
                    <a:ln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l-GR"/>
                    </a:p>
                  </p:txBody>
                </p:sp>
                <p:sp>
                  <p:nvSpPr>
                    <p:cNvPr id="98" name="97 - Ισοσκελές τρίγωνο"/>
                    <p:cNvSpPr/>
                    <p:nvPr/>
                  </p:nvSpPr>
                  <p:spPr>
                    <a:xfrm rot="16517623">
                      <a:off x="4145020" y="3495941"/>
                      <a:ext cx="702741" cy="1000909"/>
                    </a:xfrm>
                    <a:prstGeom prst="triangle">
                      <a:avLst/>
                    </a:prstGeom>
                    <a:solidFill>
                      <a:schemeClr val="tx1">
                        <a:lumMod val="50000"/>
                        <a:lumOff val="50000"/>
                      </a:schemeClr>
                    </a:solidFill>
                    <a:ln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l-GR"/>
                    </a:p>
                  </p:txBody>
                </p:sp>
              </p:grpSp>
              <p:grpSp>
                <p:nvGrpSpPr>
                  <p:cNvPr id="28" name="28 - Ομάδα"/>
                  <p:cNvGrpSpPr/>
                  <p:nvPr/>
                </p:nvGrpSpPr>
                <p:grpSpPr>
                  <a:xfrm rot="10494197">
                    <a:off x="3275148" y="4515350"/>
                    <a:ext cx="1512869" cy="792294"/>
                    <a:chOff x="3995936" y="3645025"/>
                    <a:chExt cx="1512869" cy="792294"/>
                  </a:xfrm>
                  <a:grpFill/>
                </p:grpSpPr>
                <p:sp>
                  <p:nvSpPr>
                    <p:cNvPr id="95" name="94 - Έλλειψη"/>
                    <p:cNvSpPr/>
                    <p:nvPr/>
                  </p:nvSpPr>
                  <p:spPr>
                    <a:xfrm rot="5400000">
                      <a:off x="4766388" y="3694902"/>
                      <a:ext cx="764754" cy="720080"/>
                    </a:xfrm>
                    <a:prstGeom prst="ellipse">
                      <a:avLst/>
                    </a:prstGeom>
                    <a:solidFill>
                      <a:schemeClr val="tx1">
                        <a:lumMod val="50000"/>
                        <a:lumOff val="50000"/>
                      </a:schemeClr>
                    </a:solidFill>
                    <a:ln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l-GR"/>
                    </a:p>
                  </p:txBody>
                </p:sp>
                <p:sp>
                  <p:nvSpPr>
                    <p:cNvPr id="96" name="95 - Ισοσκελές τρίγωνο"/>
                    <p:cNvSpPr/>
                    <p:nvPr/>
                  </p:nvSpPr>
                  <p:spPr>
                    <a:xfrm rot="16517623">
                      <a:off x="4145020" y="3495941"/>
                      <a:ext cx="702741" cy="1000909"/>
                    </a:xfrm>
                    <a:prstGeom prst="triangle">
                      <a:avLst/>
                    </a:prstGeom>
                    <a:solidFill>
                      <a:schemeClr val="tx1">
                        <a:lumMod val="50000"/>
                        <a:lumOff val="50000"/>
                      </a:schemeClr>
                    </a:solidFill>
                    <a:ln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l-GR"/>
                    </a:p>
                  </p:txBody>
                </p:sp>
              </p:grpSp>
            </p:grpSp>
          </p:grpSp>
          <p:sp>
            <p:nvSpPr>
              <p:cNvPr id="85" name="84 - Έλλειψη"/>
              <p:cNvSpPr/>
              <p:nvPr/>
            </p:nvSpPr>
            <p:spPr>
              <a:xfrm>
                <a:off x="5148064" y="3429000"/>
                <a:ext cx="144016" cy="144016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sp>
          <p:nvSpPr>
            <p:cNvPr id="44" name="43 - Ορθογώνιο"/>
            <p:cNvSpPr/>
            <p:nvPr/>
          </p:nvSpPr>
          <p:spPr>
            <a:xfrm>
              <a:off x="2771800" y="3212976"/>
              <a:ext cx="589700" cy="49492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l-GR" b="1" dirty="0" smtClean="0">
                  <a:solidFill>
                    <a:schemeClr val="bg1"/>
                  </a:solidFill>
                  <a:sym typeface="Symbol"/>
                </a:rPr>
                <a:t></a:t>
              </a:r>
              <a:endParaRPr lang="el-GR" b="1" dirty="0">
                <a:solidFill>
                  <a:schemeClr val="bg1"/>
                </a:solidFill>
              </a:endParaRPr>
            </a:p>
          </p:txBody>
        </p:sp>
        <p:sp>
          <p:nvSpPr>
            <p:cNvPr id="137" name="136 - Ορθογώνιο"/>
            <p:cNvSpPr/>
            <p:nvPr/>
          </p:nvSpPr>
          <p:spPr>
            <a:xfrm>
              <a:off x="3851920" y="4221088"/>
              <a:ext cx="792088" cy="49492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l-GR" b="1" dirty="0" err="1" smtClean="0">
                  <a:solidFill>
                    <a:schemeClr val="bg1"/>
                  </a:solidFill>
                  <a:sym typeface="Symbol"/>
                </a:rPr>
                <a:t></a:t>
              </a:r>
              <a:endParaRPr lang="el-GR" b="1" dirty="0">
                <a:solidFill>
                  <a:schemeClr val="bg1"/>
                </a:solidFill>
              </a:endParaRPr>
            </a:p>
          </p:txBody>
        </p:sp>
        <p:sp>
          <p:nvSpPr>
            <p:cNvPr id="140" name="139 - Ορθογώνιο"/>
            <p:cNvSpPr/>
            <p:nvPr/>
          </p:nvSpPr>
          <p:spPr>
            <a:xfrm>
              <a:off x="3563888" y="3501008"/>
              <a:ext cx="589700" cy="49492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l-GR" b="1" dirty="0" smtClean="0">
                  <a:solidFill>
                    <a:schemeClr val="bg1"/>
                  </a:solidFill>
                  <a:sym typeface="Symbol"/>
                </a:rPr>
                <a:t></a:t>
              </a:r>
              <a:endParaRPr lang="el-GR" b="1" dirty="0">
                <a:solidFill>
                  <a:schemeClr val="bg1"/>
                </a:solidFill>
              </a:endParaRPr>
            </a:p>
          </p:txBody>
        </p:sp>
      </p:grpSp>
      <p:cxnSp>
        <p:nvCxnSpPr>
          <p:cNvPr id="68" name="67 - Ευθεία γραμμή σύνδεσης"/>
          <p:cNvCxnSpPr/>
          <p:nvPr/>
        </p:nvCxnSpPr>
        <p:spPr>
          <a:xfrm>
            <a:off x="3419872" y="3501008"/>
            <a:ext cx="2160240" cy="0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71" name="70 - Ευθεία γραμμή σύνδεσης"/>
          <p:cNvCxnSpPr/>
          <p:nvPr/>
        </p:nvCxnSpPr>
        <p:spPr>
          <a:xfrm>
            <a:off x="4139952" y="3861048"/>
            <a:ext cx="216024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TextBox"/>
          <p:cNvSpPr txBox="1"/>
          <p:nvPr/>
        </p:nvSpPr>
        <p:spPr>
          <a:xfrm>
            <a:off x="395536" y="397694"/>
            <a:ext cx="8424936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000" dirty="0" smtClean="0">
                <a:latin typeface="Cambria" pitchFamily="18" charset="0"/>
              </a:rPr>
              <a:t>Οι κυριότερες θεωρίες για την περιγραφή του ομοιοπολικού δεσμού είναι οι εξής:</a:t>
            </a:r>
          </a:p>
          <a:p>
            <a:endParaRPr lang="el-GR" sz="2000" dirty="0" smtClean="0">
              <a:latin typeface="Cambria" pitchFamily="18" charset="0"/>
            </a:endParaRPr>
          </a:p>
          <a:p>
            <a:endParaRPr lang="el-GR" sz="2000" dirty="0" smtClean="0">
              <a:latin typeface="Cambria" pitchFamily="18" charset="0"/>
            </a:endParaRPr>
          </a:p>
          <a:p>
            <a:endParaRPr lang="el-GR" sz="2000" dirty="0" smtClean="0">
              <a:latin typeface="Cambria" pitchFamily="18" charset="0"/>
            </a:endParaRPr>
          </a:p>
          <a:p>
            <a:endParaRPr lang="el-GR" sz="2000" dirty="0" smtClean="0">
              <a:latin typeface="Cambria" pitchFamily="18" charset="0"/>
            </a:endParaRPr>
          </a:p>
          <a:p>
            <a:endParaRPr lang="el-GR" sz="2000" dirty="0" smtClean="0">
              <a:latin typeface="Cambria" pitchFamily="18" charset="0"/>
            </a:endParaRPr>
          </a:p>
          <a:p>
            <a:endParaRPr lang="en-US" sz="2000" dirty="0" smtClean="0">
              <a:latin typeface="Cambria" pitchFamily="18" charset="0"/>
            </a:endParaRPr>
          </a:p>
          <a:p>
            <a:r>
              <a:rPr lang="en-US" sz="2000" b="1" dirty="0" smtClean="0">
                <a:latin typeface="Cambria" pitchFamily="18" charset="0"/>
              </a:rPr>
              <a:t>B. </a:t>
            </a:r>
            <a:r>
              <a:rPr lang="el-GR" sz="2000" b="1" dirty="0" smtClean="0">
                <a:latin typeface="Cambria" pitchFamily="18" charset="0"/>
              </a:rPr>
              <a:t>Θεωρία δεσμού σθένους  (</a:t>
            </a:r>
            <a:r>
              <a:rPr lang="en-US" sz="2000" b="1" dirty="0" smtClean="0">
                <a:latin typeface="Cambria" pitchFamily="18" charset="0"/>
              </a:rPr>
              <a:t>Slater – Pauling)</a:t>
            </a:r>
            <a:endParaRPr lang="el-GR" sz="2000" b="1" dirty="0" smtClean="0">
              <a:latin typeface="Cambria" pitchFamily="18" charset="0"/>
            </a:endParaRPr>
          </a:p>
          <a:p>
            <a:endParaRPr lang="el-GR" sz="2000" b="1" dirty="0" smtClean="0">
              <a:latin typeface="Cambria" pitchFamily="18" charset="0"/>
            </a:endParaRPr>
          </a:p>
          <a:p>
            <a:r>
              <a:rPr lang="el-GR" sz="2000" dirty="0" smtClean="0">
                <a:latin typeface="Cambria" pitchFamily="18" charset="0"/>
              </a:rPr>
              <a:t>Ο ομοιοπολικός δεσμός μεταξύ δύο ατόμων δημιουργείται με επικάλυψη ατομικών τροχιακών της στιβάδας σθένους των δύο ατόμων</a:t>
            </a:r>
          </a:p>
          <a:p>
            <a:endParaRPr lang="el-GR" sz="2000" dirty="0" smtClean="0">
              <a:latin typeface="Cambria" pitchFamily="18" charset="0"/>
            </a:endParaRPr>
          </a:p>
          <a:p>
            <a:endParaRPr lang="el-GR" sz="2000" dirty="0" smtClean="0">
              <a:latin typeface="Cambria" pitchFamily="18" charset="0"/>
            </a:endParaRPr>
          </a:p>
          <a:p>
            <a:r>
              <a:rPr lang="el-GR" sz="2000" dirty="0" smtClean="0">
                <a:latin typeface="Aka-AcidGR-TotallyPlain" pitchFamily="50" charset="0"/>
                <a:ea typeface="Aka-AcidGR-TotallyPlain" pitchFamily="50" charset="0"/>
              </a:rPr>
              <a:t> </a:t>
            </a:r>
          </a:p>
          <a:p>
            <a:endParaRPr lang="el-GR" sz="2000" dirty="0" smtClean="0">
              <a:latin typeface="Cambria" pitchFamily="18" charset="0"/>
            </a:endParaRPr>
          </a:p>
          <a:p>
            <a:endParaRPr lang="el-GR" sz="2000" dirty="0" smtClean="0">
              <a:latin typeface="Cambria" pitchFamily="18" charset="0"/>
            </a:endParaRPr>
          </a:p>
          <a:p>
            <a:endParaRPr lang="el-GR" sz="2000" dirty="0" smtClean="0">
              <a:latin typeface="Cambria" pitchFamily="18" charset="0"/>
            </a:endParaRPr>
          </a:p>
        </p:txBody>
      </p:sp>
      <p:graphicFrame>
        <p:nvGraphicFramePr>
          <p:cNvPr id="6" name="5 - Αντικείμενο"/>
          <p:cNvGraphicFramePr>
            <a:graphicFrameLocks noChangeAspect="1"/>
          </p:cNvGraphicFramePr>
          <p:nvPr/>
        </p:nvGraphicFramePr>
        <p:xfrm>
          <a:off x="4514850" y="3340100"/>
          <a:ext cx="114300" cy="177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5652" name="Equation" r:id="rId3" imgW="114120" imgH="177480" progId="Equation.DSMT4">
                  <p:embed/>
                </p:oleObj>
              </mc:Choice>
              <mc:Fallback>
                <p:oleObj name="Equation" r:id="rId3" imgW="114120" imgH="1774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14850" y="3340100"/>
                        <a:ext cx="114300" cy="177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11 - Ορθογώνιο"/>
          <p:cNvSpPr/>
          <p:nvPr/>
        </p:nvSpPr>
        <p:spPr>
          <a:xfrm>
            <a:off x="7020272" y="6237312"/>
            <a:ext cx="2123728" cy="620688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 err="1" smtClean="0">
                <a:solidFill>
                  <a:schemeClr val="tx1"/>
                </a:solidFill>
                <a:latin typeface="Aka-AcidGR-TotallyPlain" pitchFamily="50" charset="0"/>
                <a:ea typeface="Aka-AcidGR-TotallyPlain" pitchFamily="50" charset="0"/>
              </a:rPr>
              <a:t>Σιάπκας</a:t>
            </a:r>
            <a:r>
              <a:rPr lang="el-GR" dirty="0" smtClean="0">
                <a:solidFill>
                  <a:schemeClr val="tx1"/>
                </a:solidFill>
                <a:latin typeface="Aka-AcidGR-TotallyPlain" pitchFamily="50" charset="0"/>
                <a:ea typeface="Aka-AcidGR-TotallyPlain" pitchFamily="50" charset="0"/>
              </a:rPr>
              <a:t> Δημήτρης</a:t>
            </a:r>
          </a:p>
          <a:p>
            <a:pPr algn="ctr"/>
            <a:r>
              <a:rPr lang="el-GR" dirty="0" smtClean="0">
                <a:solidFill>
                  <a:schemeClr val="tx1"/>
                </a:solidFill>
                <a:latin typeface="Aka-AcidGR-TotallyPlain" pitchFamily="50" charset="0"/>
                <a:ea typeface="Aka-AcidGR-TotallyPlain" pitchFamily="50" charset="0"/>
              </a:rPr>
              <a:t>Χημικός</a:t>
            </a:r>
            <a:endParaRPr lang="el-GR" dirty="0">
              <a:solidFill>
                <a:schemeClr val="tx1"/>
              </a:solidFill>
              <a:latin typeface="Aka-AcidGR-TotallyPlain" pitchFamily="50" charset="0"/>
              <a:ea typeface="Aka-AcidGR-TotallyPlain" pitchFamily="50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TextBox"/>
          <p:cNvSpPr txBox="1"/>
          <p:nvPr/>
        </p:nvSpPr>
        <p:spPr>
          <a:xfrm>
            <a:off x="395536" y="188640"/>
            <a:ext cx="842493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000" dirty="0" smtClean="0">
                <a:latin typeface="Cambria" pitchFamily="18" charset="0"/>
              </a:rPr>
              <a:t>    </a:t>
            </a:r>
          </a:p>
          <a:p>
            <a:endParaRPr lang="el-GR" sz="2000" dirty="0" smtClean="0">
              <a:latin typeface="Cambria" pitchFamily="18" charset="0"/>
            </a:endParaRPr>
          </a:p>
          <a:p>
            <a:endParaRPr lang="el-GR" sz="2000" dirty="0" smtClean="0">
              <a:latin typeface="Cambria" pitchFamily="18" charset="0"/>
            </a:endParaRPr>
          </a:p>
          <a:p>
            <a:endParaRPr lang="el-GR" sz="2000" dirty="0" smtClean="0">
              <a:latin typeface="Cambria" pitchFamily="18" charset="0"/>
            </a:endParaRPr>
          </a:p>
        </p:txBody>
      </p:sp>
      <p:graphicFrame>
        <p:nvGraphicFramePr>
          <p:cNvPr id="6" name="5 - Αντικείμενο"/>
          <p:cNvGraphicFramePr>
            <a:graphicFrameLocks noChangeAspect="1"/>
          </p:cNvGraphicFramePr>
          <p:nvPr/>
        </p:nvGraphicFramePr>
        <p:xfrm>
          <a:off x="4514850" y="3340100"/>
          <a:ext cx="114300" cy="177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3060" name="Equation" r:id="rId3" imgW="114120" imgH="177480" progId="Equation.DSMT4">
                  <p:embed/>
                </p:oleObj>
              </mc:Choice>
              <mc:Fallback>
                <p:oleObj name="Equation" r:id="rId3" imgW="114120" imgH="1774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14850" y="3340100"/>
                        <a:ext cx="114300" cy="177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11 - Ορθογώνιο"/>
          <p:cNvSpPr/>
          <p:nvPr/>
        </p:nvSpPr>
        <p:spPr>
          <a:xfrm>
            <a:off x="7020272" y="6237312"/>
            <a:ext cx="2123728" cy="620688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 err="1" smtClean="0">
                <a:solidFill>
                  <a:schemeClr val="tx1"/>
                </a:solidFill>
                <a:latin typeface="Aka-AcidGR-TotallyPlain" pitchFamily="50" charset="0"/>
                <a:ea typeface="Aka-AcidGR-TotallyPlain" pitchFamily="50" charset="0"/>
              </a:rPr>
              <a:t>Σιάπκας</a:t>
            </a:r>
            <a:r>
              <a:rPr lang="el-GR" dirty="0" smtClean="0">
                <a:solidFill>
                  <a:schemeClr val="tx1"/>
                </a:solidFill>
                <a:latin typeface="Aka-AcidGR-TotallyPlain" pitchFamily="50" charset="0"/>
                <a:ea typeface="Aka-AcidGR-TotallyPlain" pitchFamily="50" charset="0"/>
              </a:rPr>
              <a:t> Δημήτρης</a:t>
            </a:r>
          </a:p>
          <a:p>
            <a:pPr algn="ctr"/>
            <a:r>
              <a:rPr lang="el-GR" dirty="0" smtClean="0">
                <a:solidFill>
                  <a:schemeClr val="tx1"/>
                </a:solidFill>
                <a:latin typeface="Aka-AcidGR-TotallyPlain" pitchFamily="50" charset="0"/>
                <a:ea typeface="Aka-AcidGR-TotallyPlain" pitchFamily="50" charset="0"/>
              </a:rPr>
              <a:t>Χημικός</a:t>
            </a:r>
            <a:endParaRPr lang="el-GR" dirty="0">
              <a:solidFill>
                <a:schemeClr val="tx1"/>
              </a:solidFill>
              <a:latin typeface="Aka-AcidGR-TotallyPlain" pitchFamily="50" charset="0"/>
              <a:ea typeface="Aka-AcidGR-TotallyPlain" pitchFamily="50" charset="0"/>
            </a:endParaRPr>
          </a:p>
        </p:txBody>
      </p:sp>
      <p:sp>
        <p:nvSpPr>
          <p:cNvPr id="5" name="4 - Ορθογώνιο"/>
          <p:cNvSpPr/>
          <p:nvPr/>
        </p:nvSpPr>
        <p:spPr>
          <a:xfrm>
            <a:off x="395536" y="116632"/>
            <a:ext cx="8568952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smtClean="0">
                <a:latin typeface="Cambria" pitchFamily="18" charset="0"/>
              </a:rPr>
              <a:t>B. </a:t>
            </a:r>
            <a:r>
              <a:rPr lang="el-GR" sz="2400" b="1" dirty="0" smtClean="0">
                <a:latin typeface="Cambria" pitchFamily="18" charset="0"/>
              </a:rPr>
              <a:t>Θεωρία δεσμού σθένους  (</a:t>
            </a:r>
            <a:r>
              <a:rPr lang="en-US" sz="2400" b="1" dirty="0" smtClean="0">
                <a:latin typeface="Cambria" pitchFamily="18" charset="0"/>
              </a:rPr>
              <a:t>Slater – Pauling)</a:t>
            </a:r>
            <a:endParaRPr lang="el-GR" sz="2400" b="1" dirty="0" smtClean="0">
              <a:latin typeface="Cambria" pitchFamily="18" charset="0"/>
            </a:endParaRPr>
          </a:p>
          <a:p>
            <a:endParaRPr lang="el-GR" sz="2400" b="1" dirty="0" smtClean="0">
              <a:latin typeface="Cambria" pitchFamily="18" charset="0"/>
            </a:endParaRPr>
          </a:p>
          <a:p>
            <a:r>
              <a:rPr lang="el-GR" sz="2400" dirty="0" smtClean="0">
                <a:latin typeface="Cambria" pitchFamily="18" charset="0"/>
              </a:rPr>
              <a:t>Δηλαδή πως δημιουργείται ομοιοπολικός δεσμός μεταξύ των ατόμων</a:t>
            </a:r>
            <a:r>
              <a:rPr lang="en-US" sz="2400" dirty="0" smtClean="0">
                <a:latin typeface="Cambria" pitchFamily="18" charset="0"/>
              </a:rPr>
              <a:t> ???</a:t>
            </a:r>
          </a:p>
          <a:p>
            <a:endParaRPr lang="el-GR" sz="2400" dirty="0" smtClean="0">
              <a:latin typeface="Cambria" pitchFamily="18" charset="0"/>
            </a:endParaRPr>
          </a:p>
          <a:p>
            <a:endParaRPr lang="el-GR" sz="2400" b="1" dirty="0" smtClean="0">
              <a:latin typeface="Cambria" pitchFamily="18" charset="0"/>
            </a:endParaRPr>
          </a:p>
          <a:p>
            <a:r>
              <a:rPr lang="en-US" sz="2400" b="1" dirty="0" smtClean="0">
                <a:latin typeface="Cambria" pitchFamily="18" charset="0"/>
              </a:rPr>
              <a:t>               </a:t>
            </a:r>
            <a:r>
              <a:rPr lang="el-GR" sz="2400" b="1" dirty="0" smtClean="0">
                <a:latin typeface="Cambria" pitchFamily="18" charset="0"/>
              </a:rPr>
              <a:t>Η: </a:t>
            </a:r>
            <a:r>
              <a:rPr lang="en-US" sz="2400" b="1" dirty="0" smtClean="0">
                <a:latin typeface="Cambria" pitchFamily="18" charset="0"/>
              </a:rPr>
              <a:t>                                  F:                                    </a:t>
            </a:r>
            <a:r>
              <a:rPr lang="el-GR" sz="2400" b="1" dirty="0" smtClean="0">
                <a:latin typeface="Cambria" pitchFamily="18" charset="0"/>
              </a:rPr>
              <a:t>  </a:t>
            </a:r>
            <a:r>
              <a:rPr lang="en-US" sz="2400" b="1" dirty="0" smtClean="0">
                <a:latin typeface="Cambria" pitchFamily="18" charset="0"/>
              </a:rPr>
              <a:t>   </a:t>
            </a:r>
            <a:r>
              <a:rPr lang="el-GR" sz="2400" b="1" dirty="0" smtClean="0">
                <a:latin typeface="Cambria" pitchFamily="18" charset="0"/>
              </a:rPr>
              <a:t>  Ν</a:t>
            </a:r>
            <a:r>
              <a:rPr lang="en-US" sz="2400" b="1" dirty="0" smtClean="0">
                <a:latin typeface="Cambria" pitchFamily="18" charset="0"/>
              </a:rPr>
              <a:t>: </a:t>
            </a:r>
          </a:p>
          <a:p>
            <a:endParaRPr lang="en-US" sz="2400" b="1" dirty="0" smtClean="0">
              <a:latin typeface="Cambria" pitchFamily="18" charset="0"/>
            </a:endParaRPr>
          </a:p>
          <a:p>
            <a:endParaRPr lang="el-GR" sz="2400" b="1" dirty="0" smtClean="0">
              <a:latin typeface="Cambria" pitchFamily="18" charset="0"/>
            </a:endParaRPr>
          </a:p>
        </p:txBody>
      </p:sp>
      <p:sp>
        <p:nvSpPr>
          <p:cNvPr id="17" name="16 - Έλλειψη"/>
          <p:cNvSpPr/>
          <p:nvPr/>
        </p:nvSpPr>
        <p:spPr>
          <a:xfrm>
            <a:off x="1187624" y="4293096"/>
            <a:ext cx="720080" cy="720080"/>
          </a:xfrm>
          <a:prstGeom prst="ellipse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l-GR" b="1" dirty="0" smtClean="0">
                <a:solidFill>
                  <a:sysClr val="windowText" lastClr="000000"/>
                </a:solidFill>
                <a:sym typeface="Symbol"/>
              </a:rPr>
              <a:t>  </a:t>
            </a:r>
            <a:r>
              <a:rPr lang="el-GR" b="1" dirty="0" smtClean="0">
                <a:solidFill>
                  <a:sysClr val="windowText" lastClr="000000"/>
                </a:solidFill>
                <a:sym typeface="Wingdings"/>
              </a:rPr>
              <a:t>Η</a:t>
            </a:r>
            <a:r>
              <a:rPr lang="el-GR" b="1" dirty="0" smtClean="0">
                <a:solidFill>
                  <a:sysClr val="windowText" lastClr="000000"/>
                </a:solidFill>
                <a:sym typeface="Symbol"/>
              </a:rPr>
              <a:t>   </a:t>
            </a:r>
            <a:endParaRPr lang="el-GR" b="1" dirty="0">
              <a:solidFill>
                <a:sysClr val="windowText" lastClr="000000"/>
              </a:solidFill>
            </a:endParaRPr>
          </a:p>
        </p:txBody>
      </p:sp>
      <p:grpSp>
        <p:nvGrpSpPr>
          <p:cNvPr id="42" name="41 - Ομάδα"/>
          <p:cNvGrpSpPr/>
          <p:nvPr/>
        </p:nvGrpSpPr>
        <p:grpSpPr>
          <a:xfrm>
            <a:off x="2771800" y="3356992"/>
            <a:ext cx="2646650" cy="2703001"/>
            <a:chOff x="3923928" y="2148513"/>
            <a:chExt cx="2646650" cy="2703001"/>
          </a:xfrm>
        </p:grpSpPr>
        <p:sp>
          <p:nvSpPr>
            <p:cNvPr id="40" name="39 - Έλλειψη"/>
            <p:cNvSpPr/>
            <p:nvPr/>
          </p:nvSpPr>
          <p:spPr>
            <a:xfrm>
              <a:off x="4644008" y="2852936"/>
              <a:ext cx="1224136" cy="1224136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l-GR" b="1" dirty="0" smtClean="0">
                  <a:solidFill>
                    <a:sysClr val="windowText" lastClr="000000"/>
                  </a:solidFill>
                  <a:sym typeface="Symbol"/>
                </a:rPr>
                <a:t>     </a:t>
              </a:r>
              <a:endParaRPr lang="el-GR" b="1" dirty="0">
                <a:solidFill>
                  <a:sysClr val="windowText" lastClr="000000"/>
                </a:solidFill>
              </a:endParaRPr>
            </a:p>
          </p:txBody>
        </p:sp>
        <p:grpSp>
          <p:nvGrpSpPr>
            <p:cNvPr id="39" name="38 - Ομάδα"/>
            <p:cNvGrpSpPr/>
            <p:nvPr/>
          </p:nvGrpSpPr>
          <p:grpSpPr>
            <a:xfrm>
              <a:off x="3923928" y="2148513"/>
              <a:ext cx="2646650" cy="2703001"/>
              <a:chOff x="3923928" y="2148513"/>
              <a:chExt cx="2646650" cy="2703001"/>
            </a:xfrm>
          </p:grpSpPr>
          <p:grpSp>
            <p:nvGrpSpPr>
              <p:cNvPr id="8" name="37 - Ομάδα"/>
              <p:cNvGrpSpPr/>
              <p:nvPr/>
            </p:nvGrpSpPr>
            <p:grpSpPr>
              <a:xfrm>
                <a:off x="3923928" y="3140968"/>
                <a:ext cx="2646650" cy="720080"/>
                <a:chOff x="3275148" y="4515350"/>
                <a:chExt cx="3025044" cy="857866"/>
              </a:xfrm>
              <a:solidFill>
                <a:schemeClr val="tx2">
                  <a:lumMod val="60000"/>
                  <a:lumOff val="40000"/>
                </a:schemeClr>
              </a:solidFill>
              <a:scene3d>
                <a:camera prst="orthographicFront">
                  <a:rot lat="1200000" lon="0" rev="0"/>
                </a:camera>
                <a:lightRig rig="threePt" dir="t"/>
              </a:scene3d>
            </p:grpSpPr>
            <p:grpSp>
              <p:nvGrpSpPr>
                <p:cNvPr id="10" name="27 - Ομάδα"/>
                <p:cNvGrpSpPr/>
                <p:nvPr/>
              </p:nvGrpSpPr>
              <p:grpSpPr>
                <a:xfrm rot="21316453">
                  <a:off x="4788024" y="4581129"/>
                  <a:ext cx="1512168" cy="792087"/>
                  <a:chOff x="3995936" y="3645025"/>
                  <a:chExt cx="1512168" cy="792087"/>
                </a:xfrm>
                <a:grpFill/>
              </p:grpSpPr>
              <p:sp>
                <p:nvSpPr>
                  <p:cNvPr id="15" name="14 - Έλλειψη"/>
                  <p:cNvSpPr/>
                  <p:nvPr/>
                </p:nvSpPr>
                <p:spPr>
                  <a:xfrm rot="5400000">
                    <a:off x="4765688" y="3694696"/>
                    <a:ext cx="764752" cy="720080"/>
                  </a:xfrm>
                  <a:prstGeom prst="ellipse">
                    <a:avLst/>
                  </a:prstGeom>
                  <a:grpFill/>
                  <a:ln>
                    <a:solidFill>
                      <a:schemeClr val="tx2">
                        <a:lumMod val="60000"/>
                        <a:lumOff val="4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16" name="15 - Ισοσκελές τρίγωνο"/>
                  <p:cNvSpPr/>
                  <p:nvPr/>
                </p:nvSpPr>
                <p:spPr>
                  <a:xfrm rot="16517623">
                    <a:off x="4145020" y="3495941"/>
                    <a:ext cx="702741" cy="1000909"/>
                  </a:xfrm>
                  <a:prstGeom prst="triangle">
                    <a:avLst/>
                  </a:prstGeom>
                  <a:grpFill/>
                  <a:ln>
                    <a:solidFill>
                      <a:schemeClr val="tx2">
                        <a:lumMod val="60000"/>
                        <a:lumOff val="4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</p:grpSp>
            <p:grpSp>
              <p:nvGrpSpPr>
                <p:cNvPr id="11" name="28 - Ομάδα"/>
                <p:cNvGrpSpPr/>
                <p:nvPr/>
              </p:nvGrpSpPr>
              <p:grpSpPr>
                <a:xfrm rot="10494197">
                  <a:off x="3275148" y="4515350"/>
                  <a:ext cx="1512869" cy="792294"/>
                  <a:chOff x="3995936" y="3645025"/>
                  <a:chExt cx="1512869" cy="792294"/>
                </a:xfrm>
                <a:grpFill/>
              </p:grpSpPr>
              <p:sp>
                <p:nvSpPr>
                  <p:cNvPr id="13" name="12 - Έλλειψη"/>
                  <p:cNvSpPr/>
                  <p:nvPr/>
                </p:nvSpPr>
                <p:spPr>
                  <a:xfrm rot="5400000">
                    <a:off x="4766388" y="3694902"/>
                    <a:ext cx="764754" cy="720080"/>
                  </a:xfrm>
                  <a:prstGeom prst="ellipse">
                    <a:avLst/>
                  </a:prstGeom>
                  <a:grpFill/>
                  <a:ln>
                    <a:solidFill>
                      <a:schemeClr val="tx2">
                        <a:lumMod val="60000"/>
                        <a:lumOff val="4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14" name="13 - Ισοσκελές τρίγωνο"/>
                  <p:cNvSpPr/>
                  <p:nvPr/>
                </p:nvSpPr>
                <p:spPr>
                  <a:xfrm rot="16517623">
                    <a:off x="4145020" y="3495941"/>
                    <a:ext cx="702741" cy="1000909"/>
                  </a:xfrm>
                  <a:prstGeom prst="triangle">
                    <a:avLst/>
                  </a:prstGeom>
                  <a:grpFill/>
                  <a:ln>
                    <a:solidFill>
                      <a:schemeClr val="tx2">
                        <a:lumMod val="60000"/>
                        <a:lumOff val="4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</p:grpSp>
          </p:grpSp>
          <p:grpSp>
            <p:nvGrpSpPr>
              <p:cNvPr id="25" name="37 - Ομάδα"/>
              <p:cNvGrpSpPr/>
              <p:nvPr/>
            </p:nvGrpSpPr>
            <p:grpSpPr>
              <a:xfrm rot="5400000">
                <a:off x="3935536" y="3129360"/>
                <a:ext cx="2646650" cy="797658"/>
                <a:chOff x="3275148" y="4515350"/>
                <a:chExt cx="3025044" cy="857866"/>
              </a:xfrm>
              <a:solidFill>
                <a:schemeClr val="tx2">
                  <a:lumMod val="60000"/>
                  <a:lumOff val="40000"/>
                </a:schemeClr>
              </a:solidFill>
              <a:scene3d>
                <a:camera prst="orthographicFront">
                  <a:rot lat="600000" lon="0" rev="0"/>
                </a:camera>
                <a:lightRig rig="threePt" dir="t"/>
              </a:scene3d>
            </p:grpSpPr>
            <p:grpSp>
              <p:nvGrpSpPr>
                <p:cNvPr id="26" name="27 - Ομάδα"/>
                <p:cNvGrpSpPr/>
                <p:nvPr/>
              </p:nvGrpSpPr>
              <p:grpSpPr>
                <a:xfrm rot="21316453">
                  <a:off x="4788024" y="4581129"/>
                  <a:ext cx="1512168" cy="792087"/>
                  <a:chOff x="3995936" y="3645025"/>
                  <a:chExt cx="1512168" cy="792087"/>
                </a:xfrm>
                <a:grpFill/>
              </p:grpSpPr>
              <p:sp>
                <p:nvSpPr>
                  <p:cNvPr id="30" name="29 - Έλλειψη"/>
                  <p:cNvSpPr/>
                  <p:nvPr/>
                </p:nvSpPr>
                <p:spPr>
                  <a:xfrm rot="5400000">
                    <a:off x="4765688" y="3694696"/>
                    <a:ext cx="764752" cy="720080"/>
                  </a:xfrm>
                  <a:prstGeom prst="ellipse">
                    <a:avLst/>
                  </a:prstGeom>
                  <a:grpFill/>
                  <a:ln>
                    <a:solidFill>
                      <a:schemeClr val="tx2">
                        <a:lumMod val="60000"/>
                        <a:lumOff val="4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31" name="30 - Ισοσκελές τρίγωνο"/>
                  <p:cNvSpPr/>
                  <p:nvPr/>
                </p:nvSpPr>
                <p:spPr>
                  <a:xfrm rot="16517623">
                    <a:off x="4145020" y="3495941"/>
                    <a:ext cx="702741" cy="1000909"/>
                  </a:xfrm>
                  <a:prstGeom prst="triangle">
                    <a:avLst/>
                  </a:prstGeom>
                  <a:grpFill/>
                  <a:ln>
                    <a:solidFill>
                      <a:schemeClr val="tx2">
                        <a:lumMod val="60000"/>
                        <a:lumOff val="4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</p:grpSp>
            <p:grpSp>
              <p:nvGrpSpPr>
                <p:cNvPr id="27" name="28 - Ομάδα"/>
                <p:cNvGrpSpPr/>
                <p:nvPr/>
              </p:nvGrpSpPr>
              <p:grpSpPr>
                <a:xfrm rot="10494197">
                  <a:off x="3275148" y="4515350"/>
                  <a:ext cx="1512869" cy="792294"/>
                  <a:chOff x="3995936" y="3645025"/>
                  <a:chExt cx="1512869" cy="792294"/>
                </a:xfrm>
                <a:grpFill/>
              </p:grpSpPr>
              <p:sp>
                <p:nvSpPr>
                  <p:cNvPr id="28" name="27 - Έλλειψη"/>
                  <p:cNvSpPr/>
                  <p:nvPr/>
                </p:nvSpPr>
                <p:spPr>
                  <a:xfrm rot="5400000">
                    <a:off x="4766388" y="3694902"/>
                    <a:ext cx="764754" cy="720080"/>
                  </a:xfrm>
                  <a:prstGeom prst="ellipse">
                    <a:avLst/>
                  </a:prstGeom>
                  <a:grpFill/>
                  <a:ln>
                    <a:solidFill>
                      <a:schemeClr val="tx2">
                        <a:lumMod val="60000"/>
                        <a:lumOff val="4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29" name="28 - Ισοσκελές τρίγωνο"/>
                  <p:cNvSpPr/>
                  <p:nvPr/>
                </p:nvSpPr>
                <p:spPr>
                  <a:xfrm rot="16517623">
                    <a:off x="4145020" y="3495941"/>
                    <a:ext cx="702741" cy="1000909"/>
                  </a:xfrm>
                  <a:prstGeom prst="triangle">
                    <a:avLst/>
                  </a:prstGeom>
                  <a:grpFill/>
                  <a:ln>
                    <a:solidFill>
                      <a:schemeClr val="tx2">
                        <a:lumMod val="60000"/>
                        <a:lumOff val="4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</p:grpSp>
          </p:grpSp>
          <p:grpSp>
            <p:nvGrpSpPr>
              <p:cNvPr id="32" name="37 - Ομάδα"/>
              <p:cNvGrpSpPr/>
              <p:nvPr/>
            </p:nvGrpSpPr>
            <p:grpSpPr>
              <a:xfrm rot="7902311">
                <a:off x="3942720" y="3073009"/>
                <a:ext cx="2646650" cy="797658"/>
                <a:chOff x="3275148" y="4515350"/>
                <a:chExt cx="3025044" cy="857866"/>
              </a:xfrm>
              <a:solidFill>
                <a:schemeClr val="tx2">
                  <a:lumMod val="60000"/>
                  <a:lumOff val="40000"/>
                </a:schemeClr>
              </a:solidFill>
              <a:scene3d>
                <a:camera prst="orthographicFront">
                  <a:rot lat="3000000" lon="600000" rev="0"/>
                </a:camera>
                <a:lightRig rig="threePt" dir="t"/>
              </a:scene3d>
            </p:grpSpPr>
            <p:grpSp>
              <p:nvGrpSpPr>
                <p:cNvPr id="33" name="27 - Ομάδα"/>
                <p:cNvGrpSpPr/>
                <p:nvPr/>
              </p:nvGrpSpPr>
              <p:grpSpPr>
                <a:xfrm rot="21316453">
                  <a:off x="4788024" y="4581129"/>
                  <a:ext cx="1512168" cy="792087"/>
                  <a:chOff x="3995936" y="3645025"/>
                  <a:chExt cx="1512168" cy="792087"/>
                </a:xfrm>
                <a:grpFill/>
              </p:grpSpPr>
              <p:sp>
                <p:nvSpPr>
                  <p:cNvPr id="37" name="36 - Έλλειψη"/>
                  <p:cNvSpPr/>
                  <p:nvPr/>
                </p:nvSpPr>
                <p:spPr>
                  <a:xfrm rot="5400000">
                    <a:off x="4765688" y="3694696"/>
                    <a:ext cx="764752" cy="720080"/>
                  </a:xfrm>
                  <a:prstGeom prst="ellipse">
                    <a:avLst/>
                  </a:prstGeom>
                  <a:grpFill/>
                  <a:ln>
                    <a:solidFill>
                      <a:schemeClr val="tx2">
                        <a:lumMod val="60000"/>
                        <a:lumOff val="4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38" name="37 - Ισοσκελές τρίγωνο"/>
                  <p:cNvSpPr/>
                  <p:nvPr/>
                </p:nvSpPr>
                <p:spPr>
                  <a:xfrm rot="16517623">
                    <a:off x="4145020" y="3495941"/>
                    <a:ext cx="702741" cy="1000909"/>
                  </a:xfrm>
                  <a:prstGeom prst="triangle">
                    <a:avLst/>
                  </a:prstGeom>
                  <a:grpFill/>
                  <a:ln>
                    <a:solidFill>
                      <a:schemeClr val="tx2">
                        <a:lumMod val="60000"/>
                        <a:lumOff val="4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</p:grpSp>
            <p:grpSp>
              <p:nvGrpSpPr>
                <p:cNvPr id="34" name="28 - Ομάδα"/>
                <p:cNvGrpSpPr/>
                <p:nvPr/>
              </p:nvGrpSpPr>
              <p:grpSpPr>
                <a:xfrm rot="10494197">
                  <a:off x="3275148" y="4515350"/>
                  <a:ext cx="1512869" cy="792294"/>
                  <a:chOff x="3995936" y="3645025"/>
                  <a:chExt cx="1512869" cy="792294"/>
                </a:xfrm>
                <a:grpFill/>
              </p:grpSpPr>
              <p:sp>
                <p:nvSpPr>
                  <p:cNvPr id="35" name="34 - Έλλειψη"/>
                  <p:cNvSpPr/>
                  <p:nvPr/>
                </p:nvSpPr>
                <p:spPr>
                  <a:xfrm rot="5400000">
                    <a:off x="4766388" y="3694902"/>
                    <a:ext cx="764754" cy="720080"/>
                  </a:xfrm>
                  <a:prstGeom prst="ellipse">
                    <a:avLst/>
                  </a:prstGeom>
                  <a:grpFill/>
                  <a:ln>
                    <a:solidFill>
                      <a:schemeClr val="tx2">
                        <a:lumMod val="60000"/>
                        <a:lumOff val="4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36" name="35 - Ισοσκελές τρίγωνο"/>
                  <p:cNvSpPr/>
                  <p:nvPr/>
                </p:nvSpPr>
                <p:spPr>
                  <a:xfrm rot="16517623">
                    <a:off x="4145020" y="3495941"/>
                    <a:ext cx="702741" cy="1000909"/>
                  </a:xfrm>
                  <a:prstGeom prst="triangle">
                    <a:avLst/>
                  </a:prstGeom>
                  <a:grpFill/>
                  <a:ln>
                    <a:solidFill>
                      <a:schemeClr val="tx2">
                        <a:lumMod val="60000"/>
                        <a:lumOff val="4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</p:grpSp>
          </p:grpSp>
        </p:grpSp>
        <p:sp>
          <p:nvSpPr>
            <p:cNvPr id="41" name="40 - Έλλειψη"/>
            <p:cNvSpPr/>
            <p:nvPr/>
          </p:nvSpPr>
          <p:spPr>
            <a:xfrm>
              <a:off x="5148064" y="3429000"/>
              <a:ext cx="144016" cy="144016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</p:grpSp>
      <p:grpSp>
        <p:nvGrpSpPr>
          <p:cNvPr id="43" name="42 - Ομάδα"/>
          <p:cNvGrpSpPr/>
          <p:nvPr/>
        </p:nvGrpSpPr>
        <p:grpSpPr>
          <a:xfrm>
            <a:off x="6029806" y="3284984"/>
            <a:ext cx="2646650" cy="2703001"/>
            <a:chOff x="3923928" y="2148513"/>
            <a:chExt cx="2646650" cy="2703001"/>
          </a:xfrm>
        </p:grpSpPr>
        <p:sp>
          <p:nvSpPr>
            <p:cNvPr id="44" name="43 - Έλλειψη"/>
            <p:cNvSpPr/>
            <p:nvPr/>
          </p:nvSpPr>
          <p:spPr>
            <a:xfrm>
              <a:off x="4626362" y="2868593"/>
              <a:ext cx="1224136" cy="1224136"/>
            </a:xfrm>
            <a:prstGeom prst="ellipse">
              <a:avLst/>
            </a:prstGeom>
            <a:solidFill>
              <a:srgbClr val="002060"/>
            </a:solidFill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l-GR" b="1" dirty="0" smtClean="0">
                  <a:solidFill>
                    <a:sysClr val="windowText" lastClr="000000"/>
                  </a:solidFill>
                  <a:sym typeface="Symbol"/>
                </a:rPr>
                <a:t>     </a:t>
              </a:r>
              <a:endParaRPr lang="el-GR" b="1" dirty="0">
                <a:solidFill>
                  <a:sysClr val="windowText" lastClr="000000"/>
                </a:solidFill>
              </a:endParaRPr>
            </a:p>
          </p:txBody>
        </p:sp>
        <p:grpSp>
          <p:nvGrpSpPr>
            <p:cNvPr id="45" name="38 - Ομάδα"/>
            <p:cNvGrpSpPr/>
            <p:nvPr/>
          </p:nvGrpSpPr>
          <p:grpSpPr>
            <a:xfrm>
              <a:off x="3923928" y="2148513"/>
              <a:ext cx="2646650" cy="2703001"/>
              <a:chOff x="3923928" y="2148513"/>
              <a:chExt cx="2646650" cy="2703001"/>
            </a:xfrm>
          </p:grpSpPr>
          <p:grpSp>
            <p:nvGrpSpPr>
              <p:cNvPr id="47" name="37 - Ομάδα"/>
              <p:cNvGrpSpPr/>
              <p:nvPr/>
            </p:nvGrpSpPr>
            <p:grpSpPr>
              <a:xfrm>
                <a:off x="3923928" y="3140968"/>
                <a:ext cx="2646650" cy="720080"/>
                <a:chOff x="3275148" y="4515350"/>
                <a:chExt cx="3025044" cy="857866"/>
              </a:xfrm>
              <a:solidFill>
                <a:schemeClr val="tx2">
                  <a:lumMod val="60000"/>
                  <a:lumOff val="40000"/>
                </a:schemeClr>
              </a:solidFill>
              <a:scene3d>
                <a:camera prst="orthographicFront">
                  <a:rot lat="1200000" lon="0" rev="0"/>
                </a:camera>
                <a:lightRig rig="threePt" dir="t"/>
              </a:scene3d>
            </p:grpSpPr>
            <p:grpSp>
              <p:nvGrpSpPr>
                <p:cNvPr id="62" name="27 - Ομάδα"/>
                <p:cNvGrpSpPr/>
                <p:nvPr/>
              </p:nvGrpSpPr>
              <p:grpSpPr>
                <a:xfrm rot="21316453">
                  <a:off x="4788024" y="4581129"/>
                  <a:ext cx="1512168" cy="792087"/>
                  <a:chOff x="3995936" y="3645025"/>
                  <a:chExt cx="1512168" cy="792087"/>
                </a:xfrm>
                <a:grpFill/>
              </p:grpSpPr>
              <p:sp>
                <p:nvSpPr>
                  <p:cNvPr id="66" name="14 - Έλλειψη"/>
                  <p:cNvSpPr/>
                  <p:nvPr/>
                </p:nvSpPr>
                <p:spPr>
                  <a:xfrm rot="5400000">
                    <a:off x="4765688" y="3694696"/>
                    <a:ext cx="764752" cy="720080"/>
                  </a:xfrm>
                  <a:prstGeom prst="ellipse">
                    <a:avLst/>
                  </a:prstGeom>
                  <a:solidFill>
                    <a:schemeClr val="tx1">
                      <a:lumMod val="50000"/>
                      <a:lumOff val="50000"/>
                    </a:schemeClr>
                  </a:solidFill>
                  <a:ln>
                    <a:solidFill>
                      <a:schemeClr val="tx1">
                        <a:lumMod val="50000"/>
                        <a:lumOff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67" name="15 - Ισοσκελές τρίγωνο"/>
                  <p:cNvSpPr/>
                  <p:nvPr/>
                </p:nvSpPr>
                <p:spPr>
                  <a:xfrm rot="16517623">
                    <a:off x="4145020" y="3495941"/>
                    <a:ext cx="702741" cy="1000909"/>
                  </a:xfrm>
                  <a:prstGeom prst="triangle">
                    <a:avLst/>
                  </a:prstGeom>
                  <a:solidFill>
                    <a:schemeClr val="tx1">
                      <a:lumMod val="50000"/>
                      <a:lumOff val="50000"/>
                    </a:schemeClr>
                  </a:solidFill>
                  <a:ln>
                    <a:solidFill>
                      <a:schemeClr val="tx1">
                        <a:lumMod val="50000"/>
                        <a:lumOff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</p:grpSp>
            <p:grpSp>
              <p:nvGrpSpPr>
                <p:cNvPr id="63" name="28 - Ομάδα"/>
                <p:cNvGrpSpPr/>
                <p:nvPr/>
              </p:nvGrpSpPr>
              <p:grpSpPr>
                <a:xfrm rot="10494197">
                  <a:off x="3275148" y="4515350"/>
                  <a:ext cx="1512869" cy="792294"/>
                  <a:chOff x="3995936" y="3645025"/>
                  <a:chExt cx="1512869" cy="792294"/>
                </a:xfrm>
                <a:grpFill/>
              </p:grpSpPr>
              <p:sp>
                <p:nvSpPr>
                  <p:cNvPr id="64" name="63 - Έλλειψη"/>
                  <p:cNvSpPr/>
                  <p:nvPr/>
                </p:nvSpPr>
                <p:spPr>
                  <a:xfrm rot="5400000">
                    <a:off x="4766388" y="3694902"/>
                    <a:ext cx="764754" cy="720080"/>
                  </a:xfrm>
                  <a:prstGeom prst="ellipse">
                    <a:avLst/>
                  </a:prstGeom>
                  <a:solidFill>
                    <a:schemeClr val="tx1">
                      <a:lumMod val="50000"/>
                      <a:lumOff val="50000"/>
                    </a:schemeClr>
                  </a:solidFill>
                  <a:ln>
                    <a:solidFill>
                      <a:schemeClr val="tx1">
                        <a:lumMod val="50000"/>
                        <a:lumOff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65" name="64 - Ισοσκελές τρίγωνο"/>
                  <p:cNvSpPr/>
                  <p:nvPr/>
                </p:nvSpPr>
                <p:spPr>
                  <a:xfrm rot="16517623">
                    <a:off x="4145020" y="3495941"/>
                    <a:ext cx="702741" cy="1000909"/>
                  </a:xfrm>
                  <a:prstGeom prst="triangle">
                    <a:avLst/>
                  </a:prstGeom>
                  <a:solidFill>
                    <a:schemeClr val="tx1">
                      <a:lumMod val="50000"/>
                      <a:lumOff val="50000"/>
                    </a:schemeClr>
                  </a:solidFill>
                  <a:ln>
                    <a:solidFill>
                      <a:schemeClr val="tx1">
                        <a:lumMod val="50000"/>
                        <a:lumOff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</p:grpSp>
          </p:grpSp>
          <p:grpSp>
            <p:nvGrpSpPr>
              <p:cNvPr id="48" name="37 - Ομάδα"/>
              <p:cNvGrpSpPr/>
              <p:nvPr/>
            </p:nvGrpSpPr>
            <p:grpSpPr>
              <a:xfrm rot="5400000">
                <a:off x="3935536" y="3129360"/>
                <a:ext cx="2646650" cy="797658"/>
                <a:chOff x="3275148" y="4515350"/>
                <a:chExt cx="3025044" cy="857866"/>
              </a:xfrm>
              <a:solidFill>
                <a:schemeClr val="tx2">
                  <a:lumMod val="60000"/>
                  <a:lumOff val="40000"/>
                </a:schemeClr>
              </a:solidFill>
              <a:scene3d>
                <a:camera prst="orthographicFront">
                  <a:rot lat="600000" lon="0" rev="0"/>
                </a:camera>
                <a:lightRig rig="threePt" dir="t"/>
              </a:scene3d>
            </p:grpSpPr>
            <p:grpSp>
              <p:nvGrpSpPr>
                <p:cNvPr id="56" name="27 - Ομάδα"/>
                <p:cNvGrpSpPr/>
                <p:nvPr/>
              </p:nvGrpSpPr>
              <p:grpSpPr>
                <a:xfrm rot="21316453">
                  <a:off x="4788024" y="4581129"/>
                  <a:ext cx="1512168" cy="792087"/>
                  <a:chOff x="3995936" y="3645025"/>
                  <a:chExt cx="1512168" cy="792087"/>
                </a:xfrm>
                <a:grpFill/>
              </p:grpSpPr>
              <p:sp>
                <p:nvSpPr>
                  <p:cNvPr id="60" name="59 - Έλλειψη"/>
                  <p:cNvSpPr/>
                  <p:nvPr/>
                </p:nvSpPr>
                <p:spPr>
                  <a:xfrm rot="5400000">
                    <a:off x="4765688" y="3694696"/>
                    <a:ext cx="764752" cy="720080"/>
                  </a:xfrm>
                  <a:prstGeom prst="ellipse">
                    <a:avLst/>
                  </a:prstGeom>
                  <a:solidFill>
                    <a:schemeClr val="tx1">
                      <a:lumMod val="50000"/>
                      <a:lumOff val="50000"/>
                    </a:schemeClr>
                  </a:solidFill>
                  <a:ln>
                    <a:solidFill>
                      <a:schemeClr val="tx1">
                        <a:lumMod val="50000"/>
                        <a:lumOff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61" name="60 - Ισοσκελές τρίγωνο"/>
                  <p:cNvSpPr/>
                  <p:nvPr/>
                </p:nvSpPr>
                <p:spPr>
                  <a:xfrm rot="16517623">
                    <a:off x="4145020" y="3495941"/>
                    <a:ext cx="702741" cy="1000909"/>
                  </a:xfrm>
                  <a:prstGeom prst="triangle">
                    <a:avLst/>
                  </a:prstGeom>
                  <a:solidFill>
                    <a:schemeClr val="tx1">
                      <a:lumMod val="50000"/>
                      <a:lumOff val="50000"/>
                    </a:schemeClr>
                  </a:solidFill>
                  <a:ln>
                    <a:solidFill>
                      <a:schemeClr val="tx1">
                        <a:lumMod val="50000"/>
                        <a:lumOff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</p:grpSp>
            <p:grpSp>
              <p:nvGrpSpPr>
                <p:cNvPr id="57" name="28 - Ομάδα"/>
                <p:cNvGrpSpPr/>
                <p:nvPr/>
              </p:nvGrpSpPr>
              <p:grpSpPr>
                <a:xfrm rot="10494197">
                  <a:off x="3275148" y="4515350"/>
                  <a:ext cx="1512869" cy="792294"/>
                  <a:chOff x="3995936" y="3645025"/>
                  <a:chExt cx="1512869" cy="792294"/>
                </a:xfrm>
                <a:grpFill/>
              </p:grpSpPr>
              <p:sp>
                <p:nvSpPr>
                  <p:cNvPr id="58" name="57 - Έλλειψη"/>
                  <p:cNvSpPr/>
                  <p:nvPr/>
                </p:nvSpPr>
                <p:spPr>
                  <a:xfrm rot="5400000">
                    <a:off x="4766388" y="3694902"/>
                    <a:ext cx="764754" cy="720080"/>
                  </a:xfrm>
                  <a:prstGeom prst="ellipse">
                    <a:avLst/>
                  </a:prstGeom>
                  <a:solidFill>
                    <a:schemeClr val="tx1">
                      <a:lumMod val="50000"/>
                      <a:lumOff val="50000"/>
                    </a:schemeClr>
                  </a:solidFill>
                  <a:ln>
                    <a:solidFill>
                      <a:schemeClr val="tx1">
                        <a:lumMod val="50000"/>
                        <a:lumOff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59" name="58 - Ισοσκελές τρίγωνο"/>
                  <p:cNvSpPr/>
                  <p:nvPr/>
                </p:nvSpPr>
                <p:spPr>
                  <a:xfrm rot="16517623">
                    <a:off x="4145020" y="3495941"/>
                    <a:ext cx="702741" cy="1000909"/>
                  </a:xfrm>
                  <a:prstGeom prst="triangle">
                    <a:avLst/>
                  </a:prstGeom>
                  <a:solidFill>
                    <a:schemeClr val="tx1">
                      <a:lumMod val="50000"/>
                      <a:lumOff val="50000"/>
                    </a:schemeClr>
                  </a:solidFill>
                  <a:ln>
                    <a:solidFill>
                      <a:schemeClr val="tx1">
                        <a:lumMod val="50000"/>
                        <a:lumOff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</p:grpSp>
          </p:grpSp>
          <p:grpSp>
            <p:nvGrpSpPr>
              <p:cNvPr id="49" name="37 - Ομάδα"/>
              <p:cNvGrpSpPr/>
              <p:nvPr/>
            </p:nvGrpSpPr>
            <p:grpSpPr>
              <a:xfrm rot="7902311">
                <a:off x="3942720" y="3073009"/>
                <a:ext cx="2646650" cy="797658"/>
                <a:chOff x="3275148" y="4515350"/>
                <a:chExt cx="3025044" cy="857866"/>
              </a:xfrm>
              <a:solidFill>
                <a:schemeClr val="tx2">
                  <a:lumMod val="60000"/>
                  <a:lumOff val="40000"/>
                </a:schemeClr>
              </a:solidFill>
              <a:scene3d>
                <a:camera prst="orthographicFront">
                  <a:rot lat="3000000" lon="600000" rev="0"/>
                </a:camera>
                <a:lightRig rig="threePt" dir="t"/>
              </a:scene3d>
            </p:grpSpPr>
            <p:grpSp>
              <p:nvGrpSpPr>
                <p:cNvPr id="50" name="27 - Ομάδα"/>
                <p:cNvGrpSpPr/>
                <p:nvPr/>
              </p:nvGrpSpPr>
              <p:grpSpPr>
                <a:xfrm rot="21316453">
                  <a:off x="4788024" y="4581129"/>
                  <a:ext cx="1512168" cy="792087"/>
                  <a:chOff x="3995936" y="3645025"/>
                  <a:chExt cx="1512168" cy="792087"/>
                </a:xfrm>
                <a:grpFill/>
              </p:grpSpPr>
              <p:sp>
                <p:nvSpPr>
                  <p:cNvPr id="54" name="53 - Έλλειψη"/>
                  <p:cNvSpPr/>
                  <p:nvPr/>
                </p:nvSpPr>
                <p:spPr>
                  <a:xfrm rot="5400000">
                    <a:off x="4765688" y="3694696"/>
                    <a:ext cx="764752" cy="720080"/>
                  </a:xfrm>
                  <a:prstGeom prst="ellipse">
                    <a:avLst/>
                  </a:prstGeom>
                  <a:solidFill>
                    <a:schemeClr val="tx1">
                      <a:lumMod val="50000"/>
                      <a:lumOff val="50000"/>
                    </a:schemeClr>
                  </a:solidFill>
                  <a:ln>
                    <a:solidFill>
                      <a:schemeClr val="tx1">
                        <a:lumMod val="50000"/>
                        <a:lumOff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55" name="54 - Ισοσκελές τρίγωνο"/>
                  <p:cNvSpPr/>
                  <p:nvPr/>
                </p:nvSpPr>
                <p:spPr>
                  <a:xfrm rot="16517623">
                    <a:off x="4145020" y="3495941"/>
                    <a:ext cx="702741" cy="1000909"/>
                  </a:xfrm>
                  <a:prstGeom prst="triangle">
                    <a:avLst/>
                  </a:prstGeom>
                  <a:solidFill>
                    <a:schemeClr val="tx1">
                      <a:lumMod val="50000"/>
                      <a:lumOff val="50000"/>
                    </a:schemeClr>
                  </a:solidFill>
                  <a:ln>
                    <a:solidFill>
                      <a:schemeClr val="tx1">
                        <a:lumMod val="50000"/>
                        <a:lumOff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</p:grpSp>
            <p:grpSp>
              <p:nvGrpSpPr>
                <p:cNvPr id="51" name="28 - Ομάδα"/>
                <p:cNvGrpSpPr/>
                <p:nvPr/>
              </p:nvGrpSpPr>
              <p:grpSpPr>
                <a:xfrm rot="10494197">
                  <a:off x="3275148" y="4515350"/>
                  <a:ext cx="1512869" cy="792294"/>
                  <a:chOff x="3995936" y="3645025"/>
                  <a:chExt cx="1512869" cy="792294"/>
                </a:xfrm>
                <a:grpFill/>
              </p:grpSpPr>
              <p:sp>
                <p:nvSpPr>
                  <p:cNvPr id="52" name="51 - Έλλειψη"/>
                  <p:cNvSpPr/>
                  <p:nvPr/>
                </p:nvSpPr>
                <p:spPr>
                  <a:xfrm rot="5400000">
                    <a:off x="4766388" y="3694902"/>
                    <a:ext cx="764754" cy="720080"/>
                  </a:xfrm>
                  <a:prstGeom prst="ellipse">
                    <a:avLst/>
                  </a:prstGeom>
                  <a:solidFill>
                    <a:schemeClr val="tx1">
                      <a:lumMod val="50000"/>
                      <a:lumOff val="50000"/>
                    </a:schemeClr>
                  </a:solidFill>
                  <a:ln>
                    <a:solidFill>
                      <a:schemeClr val="tx1">
                        <a:lumMod val="50000"/>
                        <a:lumOff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53" name="52 - Ισοσκελές τρίγωνο"/>
                  <p:cNvSpPr/>
                  <p:nvPr/>
                </p:nvSpPr>
                <p:spPr>
                  <a:xfrm rot="16517623">
                    <a:off x="4145020" y="3495941"/>
                    <a:ext cx="702741" cy="1000909"/>
                  </a:xfrm>
                  <a:prstGeom prst="triangle">
                    <a:avLst/>
                  </a:prstGeom>
                  <a:solidFill>
                    <a:schemeClr val="tx1">
                      <a:lumMod val="50000"/>
                      <a:lumOff val="50000"/>
                    </a:schemeClr>
                  </a:solidFill>
                  <a:ln>
                    <a:solidFill>
                      <a:schemeClr val="tx1">
                        <a:lumMod val="50000"/>
                        <a:lumOff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</p:grpSp>
          </p:grpSp>
        </p:grpSp>
        <p:sp>
          <p:nvSpPr>
            <p:cNvPr id="46" name="45 - Έλλειψη"/>
            <p:cNvSpPr/>
            <p:nvPr/>
          </p:nvSpPr>
          <p:spPr>
            <a:xfrm>
              <a:off x="5148064" y="3429000"/>
              <a:ext cx="144016" cy="144016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</p:grpSp>
      <p:sp>
        <p:nvSpPr>
          <p:cNvPr id="68" name="67 - Ορθογώνιο"/>
          <p:cNvSpPr/>
          <p:nvPr/>
        </p:nvSpPr>
        <p:spPr>
          <a:xfrm>
            <a:off x="2411760" y="1700808"/>
            <a:ext cx="4248472" cy="43204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2800" dirty="0" smtClean="0">
                <a:solidFill>
                  <a:sysClr val="windowText" lastClr="000000"/>
                </a:solidFill>
                <a:latin typeface="Cambria" pitchFamily="18" charset="0"/>
              </a:rPr>
              <a:t>ΕΞΩΤΕΡΙΚΗ ΣΤΙΒΑΔΑ</a:t>
            </a:r>
            <a:endParaRPr lang="el-GR" sz="2800" dirty="0">
              <a:solidFill>
                <a:sysClr val="windowText" lastClr="000000"/>
              </a:solidFill>
              <a:latin typeface="Cambria" pitchFamily="18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TextBox"/>
          <p:cNvSpPr txBox="1"/>
          <p:nvPr/>
        </p:nvSpPr>
        <p:spPr>
          <a:xfrm>
            <a:off x="395536" y="188640"/>
            <a:ext cx="8424936" cy="64940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3200" b="1" dirty="0" smtClean="0">
                <a:latin typeface="Cambria" pitchFamily="18" charset="0"/>
              </a:rPr>
              <a:t>Έχουμε 2 ΕΙΔΗ ΔΕΣΜΩΝ:</a:t>
            </a:r>
          </a:p>
          <a:p>
            <a:r>
              <a:rPr lang="el-GR" sz="2000" dirty="0" smtClean="0">
                <a:latin typeface="Cambria" pitchFamily="18" charset="0"/>
              </a:rPr>
              <a:t>    </a:t>
            </a:r>
          </a:p>
          <a:p>
            <a:r>
              <a:rPr lang="el-GR" sz="2800" dirty="0" smtClean="0">
                <a:latin typeface="Cambria" pitchFamily="18" charset="0"/>
              </a:rPr>
              <a:t>Ι)      σ ( σίγμα)</a:t>
            </a:r>
          </a:p>
          <a:p>
            <a:endParaRPr lang="el-GR" sz="2800" dirty="0" smtClean="0">
              <a:latin typeface="Cambria" pitchFamily="18" charset="0"/>
            </a:endParaRPr>
          </a:p>
          <a:p>
            <a:r>
              <a:rPr lang="el-GR" sz="2800" dirty="0" smtClean="0">
                <a:latin typeface="Cambria" pitchFamily="18" charset="0"/>
              </a:rPr>
              <a:t>Ο σ δεσμός δημιουργείται όταν η επικάλυψη των ατομικών τροχιακών πραγματοποιείται </a:t>
            </a:r>
            <a:r>
              <a:rPr lang="el-GR" sz="2800" b="1" dirty="0" smtClean="0">
                <a:latin typeface="Cambria" pitchFamily="18" charset="0"/>
              </a:rPr>
              <a:t>κατά τον άξονα που συνδέει τους πυρήνες</a:t>
            </a:r>
            <a:r>
              <a:rPr lang="el-GR" sz="2800" dirty="0" smtClean="0">
                <a:latin typeface="Cambria" pitchFamily="18" charset="0"/>
              </a:rPr>
              <a:t> των δύο ατόμων που ενώνονται. </a:t>
            </a:r>
          </a:p>
          <a:p>
            <a:endParaRPr lang="el-GR" sz="2800" dirty="0" smtClean="0">
              <a:latin typeface="Cambria" pitchFamily="18" charset="0"/>
            </a:endParaRPr>
          </a:p>
          <a:p>
            <a:r>
              <a:rPr lang="el-GR" sz="2800" dirty="0" smtClean="0">
                <a:latin typeface="Cambria" pitchFamily="18" charset="0"/>
              </a:rPr>
              <a:t>ΙΙ)     π (πι)</a:t>
            </a:r>
          </a:p>
          <a:p>
            <a:endParaRPr lang="el-GR" sz="2000" dirty="0" smtClean="0">
              <a:latin typeface="Cambria" pitchFamily="18" charset="0"/>
            </a:endParaRPr>
          </a:p>
          <a:p>
            <a:endParaRPr lang="el-GR" sz="2000" dirty="0" smtClean="0">
              <a:latin typeface="Cambria" pitchFamily="18" charset="0"/>
            </a:endParaRPr>
          </a:p>
          <a:p>
            <a:endParaRPr lang="el-GR" sz="2000" dirty="0" smtClean="0">
              <a:latin typeface="Cambria" pitchFamily="18" charset="0"/>
            </a:endParaRPr>
          </a:p>
          <a:p>
            <a:endParaRPr lang="en-US" sz="2000" dirty="0" smtClean="0">
              <a:latin typeface="Cambria" pitchFamily="18" charset="0"/>
            </a:endParaRPr>
          </a:p>
          <a:p>
            <a:endParaRPr lang="el-GR" sz="2000" dirty="0" smtClean="0">
              <a:latin typeface="Cambria" pitchFamily="18" charset="0"/>
            </a:endParaRPr>
          </a:p>
          <a:p>
            <a:endParaRPr lang="el-GR" sz="2000" dirty="0" smtClean="0">
              <a:latin typeface="Cambria" pitchFamily="18" charset="0"/>
            </a:endParaRPr>
          </a:p>
          <a:p>
            <a:endParaRPr lang="el-GR" sz="2000" dirty="0" smtClean="0">
              <a:latin typeface="Cambria" pitchFamily="18" charset="0"/>
            </a:endParaRPr>
          </a:p>
        </p:txBody>
      </p:sp>
      <p:graphicFrame>
        <p:nvGraphicFramePr>
          <p:cNvPr id="6" name="5 - Αντικείμενο"/>
          <p:cNvGraphicFramePr>
            <a:graphicFrameLocks noChangeAspect="1"/>
          </p:cNvGraphicFramePr>
          <p:nvPr/>
        </p:nvGraphicFramePr>
        <p:xfrm>
          <a:off x="4514850" y="3340100"/>
          <a:ext cx="114300" cy="177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7940" name="Equation" r:id="rId3" imgW="114120" imgH="177480" progId="Equation.DSMT4">
                  <p:embed/>
                </p:oleObj>
              </mc:Choice>
              <mc:Fallback>
                <p:oleObj name="Equation" r:id="rId3" imgW="114120" imgH="1774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14850" y="3340100"/>
                        <a:ext cx="114300" cy="177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11 - Ορθογώνιο"/>
          <p:cNvSpPr/>
          <p:nvPr/>
        </p:nvSpPr>
        <p:spPr>
          <a:xfrm>
            <a:off x="7020272" y="6237312"/>
            <a:ext cx="2123728" cy="620688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 err="1" smtClean="0">
                <a:solidFill>
                  <a:schemeClr val="tx1"/>
                </a:solidFill>
                <a:latin typeface="Aka-AcidGR-TotallyPlain" pitchFamily="50" charset="0"/>
                <a:ea typeface="Aka-AcidGR-TotallyPlain" pitchFamily="50" charset="0"/>
              </a:rPr>
              <a:t>Σιάπκας</a:t>
            </a:r>
            <a:r>
              <a:rPr lang="el-GR" dirty="0" smtClean="0">
                <a:solidFill>
                  <a:schemeClr val="tx1"/>
                </a:solidFill>
                <a:latin typeface="Aka-AcidGR-TotallyPlain" pitchFamily="50" charset="0"/>
                <a:ea typeface="Aka-AcidGR-TotallyPlain" pitchFamily="50" charset="0"/>
              </a:rPr>
              <a:t> Δημήτρης</a:t>
            </a:r>
          </a:p>
          <a:p>
            <a:pPr algn="ctr"/>
            <a:r>
              <a:rPr lang="el-GR" dirty="0" smtClean="0">
                <a:solidFill>
                  <a:schemeClr val="tx1"/>
                </a:solidFill>
                <a:latin typeface="Aka-AcidGR-TotallyPlain" pitchFamily="50" charset="0"/>
                <a:ea typeface="Aka-AcidGR-TotallyPlain" pitchFamily="50" charset="0"/>
              </a:rPr>
              <a:t>Χημικός</a:t>
            </a:r>
            <a:endParaRPr lang="el-GR" dirty="0">
              <a:solidFill>
                <a:schemeClr val="tx1"/>
              </a:solidFill>
              <a:latin typeface="Aka-AcidGR-TotallyPlain" pitchFamily="50" charset="0"/>
              <a:ea typeface="Aka-AcidGR-TotallyPlain" pitchFamily="50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TextBox"/>
          <p:cNvSpPr txBox="1"/>
          <p:nvPr/>
        </p:nvSpPr>
        <p:spPr>
          <a:xfrm>
            <a:off x="395536" y="11514"/>
            <a:ext cx="8424936" cy="45858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3200" b="1" dirty="0" smtClean="0">
                <a:latin typeface="Cambria" pitchFamily="18" charset="0"/>
              </a:rPr>
              <a:t>Έχουμε 2 ΕΙΔΗ ΔΕΣΜΩΝ:</a:t>
            </a:r>
          </a:p>
          <a:p>
            <a:r>
              <a:rPr lang="el-GR" sz="2000" dirty="0" smtClean="0">
                <a:latin typeface="Cambria" pitchFamily="18" charset="0"/>
              </a:rPr>
              <a:t>    </a:t>
            </a:r>
          </a:p>
          <a:p>
            <a:r>
              <a:rPr lang="el-GR" sz="2800" dirty="0" smtClean="0">
                <a:latin typeface="Cambria" pitchFamily="18" charset="0"/>
              </a:rPr>
              <a:t>Ι)      σ ( σίγμα)</a:t>
            </a:r>
          </a:p>
          <a:p>
            <a:r>
              <a:rPr lang="el-GR" sz="2400" dirty="0" smtClean="0">
                <a:latin typeface="Aka-AcidGR-TotallyPlain" pitchFamily="50" charset="0"/>
                <a:ea typeface="Aka-AcidGR-TotallyPlain" pitchFamily="50" charset="0"/>
              </a:rPr>
              <a:t>  </a:t>
            </a:r>
          </a:p>
          <a:p>
            <a:endParaRPr lang="el-GR" sz="2400" dirty="0" smtClean="0">
              <a:latin typeface="Aka-AcidGR-TotallyPlain" pitchFamily="50" charset="0"/>
              <a:ea typeface="Aka-AcidGR-TotallyPlain" pitchFamily="50" charset="0"/>
            </a:endParaRPr>
          </a:p>
          <a:p>
            <a:endParaRPr lang="el-GR" sz="2400" dirty="0" smtClean="0">
              <a:latin typeface="Aka-AcidGR-TotallyPlain" pitchFamily="50" charset="0"/>
              <a:ea typeface="Aka-AcidGR-TotallyPlain" pitchFamily="50" charset="0"/>
            </a:endParaRPr>
          </a:p>
          <a:p>
            <a:endParaRPr lang="el-GR" sz="2000" dirty="0" smtClean="0">
              <a:latin typeface="Cambria" pitchFamily="18" charset="0"/>
            </a:endParaRPr>
          </a:p>
          <a:p>
            <a:endParaRPr lang="el-GR" sz="2000" dirty="0" smtClean="0">
              <a:latin typeface="Cambria" pitchFamily="18" charset="0"/>
            </a:endParaRPr>
          </a:p>
          <a:p>
            <a:endParaRPr lang="el-GR" sz="2000" dirty="0" smtClean="0">
              <a:latin typeface="Cambria" pitchFamily="18" charset="0"/>
            </a:endParaRPr>
          </a:p>
          <a:p>
            <a:endParaRPr lang="en-US" sz="2000" dirty="0" smtClean="0">
              <a:latin typeface="Cambria" pitchFamily="18" charset="0"/>
            </a:endParaRPr>
          </a:p>
          <a:p>
            <a:endParaRPr lang="el-GR" sz="2000" dirty="0" smtClean="0">
              <a:latin typeface="Cambria" pitchFamily="18" charset="0"/>
            </a:endParaRPr>
          </a:p>
          <a:p>
            <a:endParaRPr lang="el-GR" sz="2000" dirty="0" smtClean="0">
              <a:latin typeface="Cambria" pitchFamily="18" charset="0"/>
            </a:endParaRPr>
          </a:p>
          <a:p>
            <a:endParaRPr lang="el-GR" sz="2000" dirty="0" smtClean="0">
              <a:latin typeface="Cambria" pitchFamily="18" charset="0"/>
            </a:endParaRPr>
          </a:p>
        </p:txBody>
      </p:sp>
      <p:graphicFrame>
        <p:nvGraphicFramePr>
          <p:cNvPr id="6" name="5 - Αντικείμενο"/>
          <p:cNvGraphicFramePr>
            <a:graphicFrameLocks noChangeAspect="1"/>
          </p:cNvGraphicFramePr>
          <p:nvPr/>
        </p:nvGraphicFramePr>
        <p:xfrm>
          <a:off x="4514850" y="3340100"/>
          <a:ext cx="114300" cy="177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1012" name="Equation" r:id="rId3" imgW="114120" imgH="177480" progId="Equation.DSMT4">
                  <p:embed/>
                </p:oleObj>
              </mc:Choice>
              <mc:Fallback>
                <p:oleObj name="Equation" r:id="rId3" imgW="114120" imgH="1774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14850" y="3340100"/>
                        <a:ext cx="114300" cy="177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11 - Ορθογώνιο"/>
          <p:cNvSpPr/>
          <p:nvPr/>
        </p:nvSpPr>
        <p:spPr>
          <a:xfrm>
            <a:off x="7020272" y="6237312"/>
            <a:ext cx="2123728" cy="620688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 err="1" smtClean="0">
                <a:solidFill>
                  <a:schemeClr val="tx1"/>
                </a:solidFill>
                <a:latin typeface="Aka-AcidGR-TotallyPlain" pitchFamily="50" charset="0"/>
                <a:ea typeface="Aka-AcidGR-TotallyPlain" pitchFamily="50" charset="0"/>
              </a:rPr>
              <a:t>Σιάπκας</a:t>
            </a:r>
            <a:r>
              <a:rPr lang="el-GR" dirty="0" smtClean="0">
                <a:solidFill>
                  <a:schemeClr val="tx1"/>
                </a:solidFill>
                <a:latin typeface="Aka-AcidGR-TotallyPlain" pitchFamily="50" charset="0"/>
                <a:ea typeface="Aka-AcidGR-TotallyPlain" pitchFamily="50" charset="0"/>
              </a:rPr>
              <a:t> Δημήτρης</a:t>
            </a:r>
          </a:p>
          <a:p>
            <a:pPr algn="ctr"/>
            <a:r>
              <a:rPr lang="el-GR" dirty="0" smtClean="0">
                <a:solidFill>
                  <a:schemeClr val="tx1"/>
                </a:solidFill>
                <a:latin typeface="Aka-AcidGR-TotallyPlain" pitchFamily="50" charset="0"/>
                <a:ea typeface="Aka-AcidGR-TotallyPlain" pitchFamily="50" charset="0"/>
              </a:rPr>
              <a:t>Χημικός</a:t>
            </a:r>
            <a:endParaRPr lang="el-GR" dirty="0">
              <a:solidFill>
                <a:schemeClr val="tx1"/>
              </a:solidFill>
              <a:latin typeface="Aka-AcidGR-TotallyPlain" pitchFamily="50" charset="0"/>
              <a:ea typeface="Aka-AcidGR-TotallyPlain" pitchFamily="50" charset="0"/>
            </a:endParaRPr>
          </a:p>
        </p:txBody>
      </p:sp>
      <p:grpSp>
        <p:nvGrpSpPr>
          <p:cNvPr id="24" name="23 - Ομάδα"/>
          <p:cNvGrpSpPr/>
          <p:nvPr/>
        </p:nvGrpSpPr>
        <p:grpSpPr>
          <a:xfrm>
            <a:off x="1763688" y="3068960"/>
            <a:ext cx="5256584" cy="1080120"/>
            <a:chOff x="2267744" y="2060848"/>
            <a:chExt cx="5256584" cy="1080120"/>
          </a:xfrm>
        </p:grpSpPr>
        <p:cxnSp>
          <p:nvCxnSpPr>
            <p:cNvPr id="21" name="20 - Ευθεία γραμμή σύνδεσης"/>
            <p:cNvCxnSpPr/>
            <p:nvPr/>
          </p:nvCxnSpPr>
          <p:spPr>
            <a:xfrm>
              <a:off x="2267744" y="2564904"/>
              <a:ext cx="5256584" cy="0"/>
            </a:xfrm>
            <a:prstGeom prst="line">
              <a:avLst/>
            </a:prstGeom>
            <a:ln>
              <a:prstDash val="sysDash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17" name="16 - Έλλειψη"/>
            <p:cNvSpPr/>
            <p:nvPr/>
          </p:nvSpPr>
          <p:spPr>
            <a:xfrm>
              <a:off x="2987824" y="2060848"/>
              <a:ext cx="1152128" cy="1080120"/>
            </a:xfrm>
            <a:prstGeom prst="ellipse">
              <a:avLst/>
            </a:prstGeom>
            <a:solidFill>
              <a:srgbClr val="FFC00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l-GR" b="1" dirty="0" smtClean="0">
                  <a:solidFill>
                    <a:sysClr val="windowText" lastClr="000000"/>
                  </a:solidFill>
                  <a:sym typeface="Symbol"/>
                </a:rPr>
                <a:t>     </a:t>
              </a:r>
              <a:r>
                <a:rPr lang="el-GR" b="1" dirty="0" smtClean="0">
                  <a:solidFill>
                    <a:sysClr val="windowText" lastClr="000000"/>
                  </a:solidFill>
                  <a:sym typeface="Wingdings"/>
                </a:rPr>
                <a:t></a:t>
              </a:r>
              <a:r>
                <a:rPr lang="el-GR" b="1" dirty="0" smtClean="0">
                  <a:solidFill>
                    <a:sysClr val="windowText" lastClr="000000"/>
                  </a:solidFill>
                  <a:sym typeface="Symbol"/>
                </a:rPr>
                <a:t>   </a:t>
              </a:r>
              <a:r>
                <a:rPr lang="en-US" b="1" dirty="0" smtClean="0">
                  <a:solidFill>
                    <a:sysClr val="windowText" lastClr="000000"/>
                  </a:solidFill>
                  <a:sym typeface="Symbol"/>
                </a:rPr>
                <a:t></a:t>
              </a:r>
              <a:endParaRPr lang="el-GR" b="1" dirty="0">
                <a:solidFill>
                  <a:sysClr val="windowText" lastClr="000000"/>
                </a:solidFill>
              </a:endParaRPr>
            </a:p>
          </p:txBody>
        </p:sp>
        <p:sp>
          <p:nvSpPr>
            <p:cNvPr id="19" name="18 - Έλλειψη"/>
            <p:cNvSpPr/>
            <p:nvPr/>
          </p:nvSpPr>
          <p:spPr>
            <a:xfrm>
              <a:off x="5364088" y="2060848"/>
              <a:ext cx="1152128" cy="1080120"/>
            </a:xfrm>
            <a:prstGeom prst="ellipse">
              <a:avLst/>
            </a:prstGeom>
            <a:solidFill>
              <a:srgbClr val="FFC00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l-GR" b="1" dirty="0" smtClean="0">
                  <a:solidFill>
                    <a:sysClr val="windowText" lastClr="000000"/>
                  </a:solidFill>
                  <a:sym typeface="Symbol"/>
                </a:rPr>
                <a:t>    </a:t>
              </a:r>
              <a:r>
                <a:rPr lang="el-GR" b="1" dirty="0" smtClean="0">
                  <a:solidFill>
                    <a:sysClr val="windowText" lastClr="000000"/>
                  </a:solidFill>
                  <a:sym typeface="Wingdings"/>
                </a:rPr>
                <a:t></a:t>
              </a:r>
              <a:r>
                <a:rPr lang="el-GR" b="1" dirty="0" smtClean="0">
                  <a:solidFill>
                    <a:sysClr val="windowText" lastClr="000000"/>
                  </a:solidFill>
                  <a:sym typeface="Symbol"/>
                </a:rPr>
                <a:t>  </a:t>
              </a:r>
              <a:endParaRPr lang="el-GR" b="1" dirty="0">
                <a:solidFill>
                  <a:sysClr val="windowText" lastClr="000000"/>
                </a:solidFill>
              </a:endParaRPr>
            </a:p>
          </p:txBody>
        </p:sp>
      </p:grpSp>
      <p:sp>
        <p:nvSpPr>
          <p:cNvPr id="57" name="56 - Ορθογώνιο"/>
          <p:cNvSpPr/>
          <p:nvPr/>
        </p:nvSpPr>
        <p:spPr>
          <a:xfrm>
            <a:off x="1547664" y="1628800"/>
            <a:ext cx="7308304" cy="50405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l-GR" sz="2800" b="1" dirty="0" smtClean="0">
                <a:solidFill>
                  <a:sysClr val="windowText" lastClr="000000"/>
                </a:solidFill>
              </a:rPr>
              <a:t>     </a:t>
            </a:r>
            <a:r>
              <a:rPr lang="el-GR" sz="2400" b="1" dirty="0" smtClean="0">
                <a:solidFill>
                  <a:sysClr val="windowText" lastClr="000000"/>
                </a:solidFill>
                <a:latin typeface="Cambria" pitchFamily="18" charset="0"/>
              </a:rPr>
              <a:t>επικάλυψη δύο </a:t>
            </a:r>
            <a:r>
              <a:rPr lang="en-US" sz="2400" b="1" dirty="0" smtClean="0">
                <a:solidFill>
                  <a:sysClr val="windowText" lastClr="000000"/>
                </a:solidFill>
                <a:latin typeface="Cambria" pitchFamily="18" charset="0"/>
              </a:rPr>
              <a:t>s </a:t>
            </a:r>
            <a:r>
              <a:rPr lang="el-GR" sz="2400" b="1" dirty="0" smtClean="0">
                <a:solidFill>
                  <a:sysClr val="windowText" lastClr="000000"/>
                </a:solidFill>
                <a:latin typeface="Cambria" pitchFamily="18" charset="0"/>
              </a:rPr>
              <a:t>ατομικών τροχιακών:    </a:t>
            </a:r>
          </a:p>
          <a:p>
            <a:r>
              <a:rPr lang="el-GR" sz="2800" b="1" dirty="0" smtClean="0">
                <a:solidFill>
                  <a:sysClr val="windowText" lastClr="000000"/>
                </a:solidFill>
                <a:latin typeface="Cambria" pitchFamily="18" charset="0"/>
              </a:rPr>
              <a:t>               π.χ.       Η</a:t>
            </a:r>
            <a:r>
              <a:rPr lang="en-US" sz="2800" b="1" baseline="-25000" dirty="0" smtClean="0">
                <a:solidFill>
                  <a:sysClr val="windowText" lastClr="000000"/>
                </a:solidFill>
                <a:latin typeface="Cambria" pitchFamily="18" charset="0"/>
              </a:rPr>
              <a:t>2</a:t>
            </a:r>
            <a:r>
              <a:rPr lang="el-GR" sz="2800" b="1" dirty="0" smtClean="0">
                <a:solidFill>
                  <a:sysClr val="windowText" lastClr="000000"/>
                </a:solidFill>
                <a:latin typeface="Cambria" pitchFamily="18" charset="0"/>
              </a:rPr>
              <a:t> </a:t>
            </a:r>
            <a:r>
              <a:rPr lang="en-US" sz="2800" b="1" dirty="0" smtClean="0">
                <a:solidFill>
                  <a:sysClr val="windowText" lastClr="000000"/>
                </a:solidFill>
                <a:latin typeface="Cambria" pitchFamily="18" charset="0"/>
              </a:rPr>
              <a:t>              (H - H)</a:t>
            </a:r>
            <a:endParaRPr lang="el-GR" sz="2800" b="1" dirty="0">
              <a:solidFill>
                <a:sysClr val="windowText" lastClr="000000"/>
              </a:solidFill>
              <a:latin typeface="Cambria" pitchFamily="18" charset="0"/>
            </a:endParaRPr>
          </a:p>
        </p:txBody>
      </p:sp>
      <p:grpSp>
        <p:nvGrpSpPr>
          <p:cNvPr id="62" name="61 - Ομάδα"/>
          <p:cNvGrpSpPr/>
          <p:nvPr/>
        </p:nvGrpSpPr>
        <p:grpSpPr>
          <a:xfrm>
            <a:off x="1835696" y="5085184"/>
            <a:ext cx="5256584" cy="1080120"/>
            <a:chOff x="1763688" y="4437112"/>
            <a:chExt cx="5256584" cy="1080120"/>
          </a:xfrm>
        </p:grpSpPr>
        <p:cxnSp>
          <p:nvCxnSpPr>
            <p:cNvPr id="59" name="58 - Ευθεία γραμμή σύνδεσης"/>
            <p:cNvCxnSpPr/>
            <p:nvPr/>
          </p:nvCxnSpPr>
          <p:spPr>
            <a:xfrm>
              <a:off x="1763688" y="4941168"/>
              <a:ext cx="5256584" cy="0"/>
            </a:xfrm>
            <a:prstGeom prst="line">
              <a:avLst/>
            </a:prstGeom>
            <a:ln>
              <a:prstDash val="sysDash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60" name="59 - Έλλειψη"/>
            <p:cNvSpPr/>
            <p:nvPr/>
          </p:nvSpPr>
          <p:spPr>
            <a:xfrm>
              <a:off x="3131840" y="4437112"/>
              <a:ext cx="1152128" cy="1080120"/>
            </a:xfrm>
            <a:prstGeom prst="ellipse">
              <a:avLst/>
            </a:prstGeom>
            <a:solidFill>
              <a:srgbClr val="FFC00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l-GR" b="1" dirty="0" smtClean="0">
                  <a:solidFill>
                    <a:sysClr val="windowText" lastClr="000000"/>
                  </a:solidFill>
                  <a:sym typeface="Symbol"/>
                </a:rPr>
                <a:t>     </a:t>
              </a:r>
              <a:r>
                <a:rPr lang="el-GR" b="1" dirty="0" smtClean="0">
                  <a:solidFill>
                    <a:sysClr val="windowText" lastClr="000000"/>
                  </a:solidFill>
                  <a:sym typeface="Wingdings"/>
                </a:rPr>
                <a:t></a:t>
              </a:r>
              <a:r>
                <a:rPr lang="el-GR" b="1" dirty="0" smtClean="0">
                  <a:solidFill>
                    <a:sysClr val="windowText" lastClr="000000"/>
                  </a:solidFill>
                  <a:sym typeface="Symbol"/>
                </a:rPr>
                <a:t>   </a:t>
              </a:r>
              <a:r>
                <a:rPr lang="en-US" b="1" dirty="0" smtClean="0">
                  <a:solidFill>
                    <a:sysClr val="windowText" lastClr="000000"/>
                  </a:solidFill>
                  <a:sym typeface="Symbol"/>
                </a:rPr>
                <a:t></a:t>
              </a:r>
              <a:endParaRPr lang="el-GR" b="1" dirty="0">
                <a:solidFill>
                  <a:sysClr val="windowText" lastClr="000000"/>
                </a:solidFill>
              </a:endParaRPr>
            </a:p>
          </p:txBody>
        </p:sp>
        <p:sp>
          <p:nvSpPr>
            <p:cNvPr id="61" name="60 - Έλλειψη"/>
            <p:cNvSpPr/>
            <p:nvPr/>
          </p:nvSpPr>
          <p:spPr>
            <a:xfrm>
              <a:off x="3995936" y="4437112"/>
              <a:ext cx="1152128" cy="1080120"/>
            </a:xfrm>
            <a:prstGeom prst="ellipse">
              <a:avLst/>
            </a:prstGeom>
            <a:solidFill>
              <a:srgbClr val="FFC00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l-GR" b="1" dirty="0" smtClean="0">
                  <a:solidFill>
                    <a:sysClr val="windowText" lastClr="000000"/>
                  </a:solidFill>
                  <a:sym typeface="Symbol"/>
                </a:rPr>
                <a:t>    </a:t>
              </a:r>
              <a:r>
                <a:rPr lang="el-GR" b="1" dirty="0" smtClean="0">
                  <a:solidFill>
                    <a:sysClr val="windowText" lastClr="000000"/>
                  </a:solidFill>
                  <a:sym typeface="Wingdings"/>
                </a:rPr>
                <a:t></a:t>
              </a:r>
              <a:r>
                <a:rPr lang="el-GR" b="1" dirty="0" smtClean="0">
                  <a:solidFill>
                    <a:sysClr val="windowText" lastClr="000000"/>
                  </a:solidFill>
                  <a:sym typeface="Symbol"/>
                </a:rPr>
                <a:t>  </a:t>
              </a:r>
              <a:endParaRPr lang="el-GR" b="1" dirty="0">
                <a:solidFill>
                  <a:sysClr val="windowText" lastClr="000000"/>
                </a:solidFill>
              </a:endParaRPr>
            </a:p>
          </p:txBody>
        </p:sp>
      </p:grp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TextBox"/>
          <p:cNvSpPr txBox="1"/>
          <p:nvPr/>
        </p:nvSpPr>
        <p:spPr>
          <a:xfrm>
            <a:off x="395536" y="11514"/>
            <a:ext cx="8424936" cy="45858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3200" b="1" dirty="0" smtClean="0">
                <a:latin typeface="Cambria" pitchFamily="18" charset="0"/>
              </a:rPr>
              <a:t>Έχουμε 2 ΕΙΔΗ ΔΕΣΜΩΝ:</a:t>
            </a:r>
          </a:p>
          <a:p>
            <a:r>
              <a:rPr lang="el-GR" sz="2000" dirty="0" smtClean="0">
                <a:latin typeface="Cambria" pitchFamily="18" charset="0"/>
              </a:rPr>
              <a:t> </a:t>
            </a:r>
            <a:endParaRPr lang="en-US" sz="2000" dirty="0" smtClean="0">
              <a:latin typeface="Cambria" pitchFamily="18" charset="0"/>
            </a:endParaRPr>
          </a:p>
          <a:p>
            <a:r>
              <a:rPr lang="el-GR" sz="2800" dirty="0" smtClean="0">
                <a:latin typeface="Cambria" pitchFamily="18" charset="0"/>
              </a:rPr>
              <a:t>Ι)      σ ( σίγμα)</a:t>
            </a:r>
          </a:p>
          <a:p>
            <a:r>
              <a:rPr lang="el-GR" sz="2400" dirty="0" smtClean="0">
                <a:latin typeface="Aka-AcidGR-TotallyPlain" pitchFamily="50" charset="0"/>
                <a:ea typeface="Aka-AcidGR-TotallyPlain" pitchFamily="50" charset="0"/>
              </a:rPr>
              <a:t>  </a:t>
            </a:r>
          </a:p>
          <a:p>
            <a:endParaRPr lang="el-GR" sz="2400" dirty="0" smtClean="0">
              <a:latin typeface="Aka-AcidGR-TotallyPlain" pitchFamily="50" charset="0"/>
              <a:ea typeface="Aka-AcidGR-TotallyPlain" pitchFamily="50" charset="0"/>
            </a:endParaRPr>
          </a:p>
          <a:p>
            <a:endParaRPr lang="el-GR" sz="2400" dirty="0" smtClean="0">
              <a:latin typeface="Aka-AcidGR-TotallyPlain" pitchFamily="50" charset="0"/>
              <a:ea typeface="Aka-AcidGR-TotallyPlain" pitchFamily="50" charset="0"/>
            </a:endParaRPr>
          </a:p>
          <a:p>
            <a:endParaRPr lang="el-GR" sz="2000" dirty="0" smtClean="0">
              <a:latin typeface="Cambria" pitchFamily="18" charset="0"/>
            </a:endParaRPr>
          </a:p>
          <a:p>
            <a:endParaRPr lang="el-GR" sz="2000" dirty="0" smtClean="0">
              <a:latin typeface="Cambria" pitchFamily="18" charset="0"/>
            </a:endParaRPr>
          </a:p>
          <a:p>
            <a:endParaRPr lang="el-GR" sz="2000" dirty="0" smtClean="0">
              <a:latin typeface="Cambria" pitchFamily="18" charset="0"/>
            </a:endParaRPr>
          </a:p>
          <a:p>
            <a:endParaRPr lang="en-US" sz="2000" dirty="0" smtClean="0">
              <a:latin typeface="Cambria" pitchFamily="18" charset="0"/>
            </a:endParaRPr>
          </a:p>
          <a:p>
            <a:endParaRPr lang="el-GR" sz="2000" dirty="0" smtClean="0">
              <a:latin typeface="Cambria" pitchFamily="18" charset="0"/>
            </a:endParaRPr>
          </a:p>
          <a:p>
            <a:endParaRPr lang="el-GR" sz="2000" dirty="0" smtClean="0">
              <a:latin typeface="Cambria" pitchFamily="18" charset="0"/>
            </a:endParaRPr>
          </a:p>
          <a:p>
            <a:endParaRPr lang="el-GR" sz="2000" dirty="0" smtClean="0">
              <a:latin typeface="Cambria" pitchFamily="18" charset="0"/>
            </a:endParaRPr>
          </a:p>
        </p:txBody>
      </p:sp>
      <p:graphicFrame>
        <p:nvGraphicFramePr>
          <p:cNvPr id="6" name="5 - Αντικείμενο"/>
          <p:cNvGraphicFramePr>
            <a:graphicFrameLocks noChangeAspect="1"/>
          </p:cNvGraphicFramePr>
          <p:nvPr/>
        </p:nvGraphicFramePr>
        <p:xfrm>
          <a:off x="4514850" y="3340100"/>
          <a:ext cx="114300" cy="177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084" name="Equation" r:id="rId3" imgW="114120" imgH="177480" progId="Equation.DSMT4">
                  <p:embed/>
                </p:oleObj>
              </mc:Choice>
              <mc:Fallback>
                <p:oleObj name="Equation" r:id="rId3" imgW="114120" imgH="1774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14850" y="3340100"/>
                        <a:ext cx="114300" cy="177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11 - Ορθογώνιο"/>
          <p:cNvSpPr/>
          <p:nvPr/>
        </p:nvSpPr>
        <p:spPr>
          <a:xfrm>
            <a:off x="7020272" y="6237312"/>
            <a:ext cx="2123728" cy="620688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 err="1" smtClean="0">
                <a:solidFill>
                  <a:schemeClr val="tx1"/>
                </a:solidFill>
                <a:latin typeface="Aka-AcidGR-TotallyPlain" pitchFamily="50" charset="0"/>
                <a:ea typeface="Aka-AcidGR-TotallyPlain" pitchFamily="50" charset="0"/>
              </a:rPr>
              <a:t>Σιάπκας</a:t>
            </a:r>
            <a:r>
              <a:rPr lang="el-GR" dirty="0" smtClean="0">
                <a:solidFill>
                  <a:schemeClr val="tx1"/>
                </a:solidFill>
                <a:latin typeface="Aka-AcidGR-TotallyPlain" pitchFamily="50" charset="0"/>
                <a:ea typeface="Aka-AcidGR-TotallyPlain" pitchFamily="50" charset="0"/>
              </a:rPr>
              <a:t> Δημήτρης</a:t>
            </a:r>
          </a:p>
          <a:p>
            <a:pPr algn="ctr"/>
            <a:r>
              <a:rPr lang="el-GR" dirty="0" smtClean="0">
                <a:solidFill>
                  <a:schemeClr val="tx1"/>
                </a:solidFill>
                <a:latin typeface="Aka-AcidGR-TotallyPlain" pitchFamily="50" charset="0"/>
                <a:ea typeface="Aka-AcidGR-TotallyPlain" pitchFamily="50" charset="0"/>
              </a:rPr>
              <a:t>Χημικός</a:t>
            </a:r>
            <a:endParaRPr lang="el-GR" dirty="0">
              <a:solidFill>
                <a:schemeClr val="tx1"/>
              </a:solidFill>
              <a:latin typeface="Aka-AcidGR-TotallyPlain" pitchFamily="50" charset="0"/>
              <a:ea typeface="Aka-AcidGR-TotallyPlain" pitchFamily="50" charset="0"/>
            </a:endParaRPr>
          </a:p>
        </p:txBody>
      </p:sp>
      <p:sp>
        <p:nvSpPr>
          <p:cNvPr id="76" name="75 - Ορθογώνιο"/>
          <p:cNvSpPr/>
          <p:nvPr/>
        </p:nvSpPr>
        <p:spPr>
          <a:xfrm>
            <a:off x="1259632" y="1700808"/>
            <a:ext cx="7128792" cy="50405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l-GR" sz="2400" b="1" dirty="0" smtClean="0">
                <a:solidFill>
                  <a:sysClr val="windowText" lastClr="000000"/>
                </a:solidFill>
                <a:latin typeface="Cambria" pitchFamily="18" charset="0"/>
              </a:rPr>
              <a:t>επικάλυψη ενός </a:t>
            </a:r>
            <a:r>
              <a:rPr lang="en-US" sz="2400" b="1" dirty="0" smtClean="0">
                <a:solidFill>
                  <a:sysClr val="windowText" lastClr="000000"/>
                </a:solidFill>
                <a:latin typeface="Cambria" pitchFamily="18" charset="0"/>
              </a:rPr>
              <a:t>s </a:t>
            </a:r>
            <a:r>
              <a:rPr lang="el-GR" sz="2400" b="1" dirty="0" smtClean="0">
                <a:solidFill>
                  <a:sysClr val="windowText" lastClr="000000"/>
                </a:solidFill>
                <a:latin typeface="Cambria" pitchFamily="18" charset="0"/>
              </a:rPr>
              <a:t>και ενός </a:t>
            </a:r>
            <a:r>
              <a:rPr lang="en-US" sz="2400" b="1" dirty="0" smtClean="0">
                <a:solidFill>
                  <a:sysClr val="windowText" lastClr="000000"/>
                </a:solidFill>
                <a:latin typeface="Cambria" pitchFamily="18" charset="0"/>
              </a:rPr>
              <a:t>p </a:t>
            </a:r>
            <a:r>
              <a:rPr lang="el-GR" sz="2400" b="1" dirty="0" smtClean="0">
                <a:solidFill>
                  <a:sysClr val="windowText" lastClr="000000"/>
                </a:solidFill>
                <a:latin typeface="Cambria" pitchFamily="18" charset="0"/>
              </a:rPr>
              <a:t>ατομικού τροχιακού    </a:t>
            </a:r>
            <a:r>
              <a:rPr lang="el-GR" sz="2800" b="1" dirty="0" smtClean="0">
                <a:solidFill>
                  <a:sysClr val="windowText" lastClr="000000"/>
                </a:solidFill>
              </a:rPr>
              <a:t> </a:t>
            </a:r>
          </a:p>
          <a:p>
            <a:r>
              <a:rPr lang="el-GR" sz="2800" b="1" dirty="0" smtClean="0">
                <a:solidFill>
                  <a:sysClr val="windowText" lastClr="000000"/>
                </a:solidFill>
              </a:rPr>
              <a:t>              π.χ.         </a:t>
            </a:r>
            <a:r>
              <a:rPr lang="en-US" sz="2800" b="1" dirty="0" smtClean="0">
                <a:solidFill>
                  <a:sysClr val="windowText" lastClr="000000"/>
                </a:solidFill>
              </a:rPr>
              <a:t>HF         </a:t>
            </a:r>
            <a:r>
              <a:rPr lang="el-GR" sz="2800" b="1" dirty="0" smtClean="0">
                <a:solidFill>
                  <a:sysClr val="windowText" lastClr="000000"/>
                </a:solidFill>
              </a:rPr>
              <a:t> </a:t>
            </a:r>
            <a:r>
              <a:rPr lang="en-US" sz="2800" b="1" dirty="0" smtClean="0">
                <a:solidFill>
                  <a:sysClr val="windowText" lastClr="000000"/>
                </a:solidFill>
              </a:rPr>
              <a:t>   (H – F)</a:t>
            </a:r>
            <a:r>
              <a:rPr lang="el-GR" sz="2800" b="1" dirty="0" smtClean="0">
                <a:solidFill>
                  <a:sysClr val="windowText" lastClr="000000"/>
                </a:solidFill>
              </a:rPr>
              <a:t> </a:t>
            </a:r>
            <a:endParaRPr lang="el-GR" sz="2800" b="1" dirty="0">
              <a:solidFill>
                <a:sysClr val="windowText" lastClr="000000"/>
              </a:solidFill>
            </a:endParaRPr>
          </a:p>
        </p:txBody>
      </p:sp>
      <p:grpSp>
        <p:nvGrpSpPr>
          <p:cNvPr id="86" name="85 - Ομάδα"/>
          <p:cNvGrpSpPr/>
          <p:nvPr/>
        </p:nvGrpSpPr>
        <p:grpSpPr>
          <a:xfrm>
            <a:off x="1331640" y="3140968"/>
            <a:ext cx="6552728" cy="2703001"/>
            <a:chOff x="1691680" y="2636912"/>
            <a:chExt cx="6552728" cy="2703001"/>
          </a:xfrm>
        </p:grpSpPr>
        <p:cxnSp>
          <p:nvCxnSpPr>
            <p:cNvPr id="78" name="77 - Ευθεία γραμμή σύνδεσης"/>
            <p:cNvCxnSpPr/>
            <p:nvPr/>
          </p:nvCxnSpPr>
          <p:spPr>
            <a:xfrm>
              <a:off x="1691680" y="4005064"/>
              <a:ext cx="6552728" cy="0"/>
            </a:xfrm>
            <a:prstGeom prst="line">
              <a:avLst/>
            </a:prstGeom>
            <a:ln>
              <a:prstDash val="sysDash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grpSp>
          <p:nvGrpSpPr>
            <p:cNvPr id="85" name="84 - Ομάδα"/>
            <p:cNvGrpSpPr/>
            <p:nvPr/>
          </p:nvGrpSpPr>
          <p:grpSpPr>
            <a:xfrm>
              <a:off x="2771800" y="3645024"/>
              <a:ext cx="720080" cy="720080"/>
              <a:chOff x="2771800" y="3645024"/>
              <a:chExt cx="720080" cy="720080"/>
            </a:xfrm>
          </p:grpSpPr>
          <p:sp>
            <p:nvSpPr>
              <p:cNvPr id="43" name="42 - Έλλειψη"/>
              <p:cNvSpPr/>
              <p:nvPr/>
            </p:nvSpPr>
            <p:spPr>
              <a:xfrm>
                <a:off x="2771800" y="3645024"/>
                <a:ext cx="720080" cy="720080"/>
              </a:xfrm>
              <a:prstGeom prst="ellipse">
                <a:avLst/>
              </a:prstGeom>
              <a:solidFill>
                <a:srgbClr val="FFC000"/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lang="el-GR" b="1" dirty="0" smtClean="0">
                    <a:solidFill>
                      <a:sysClr val="windowText" lastClr="000000"/>
                    </a:solidFill>
                    <a:sym typeface="Symbol"/>
                  </a:rPr>
                  <a:t>     </a:t>
                </a:r>
                <a:endParaRPr lang="el-GR" b="1" dirty="0">
                  <a:solidFill>
                    <a:sysClr val="windowText" lastClr="000000"/>
                  </a:solidFill>
                </a:endParaRPr>
              </a:p>
            </p:txBody>
          </p:sp>
          <p:sp>
            <p:nvSpPr>
              <p:cNvPr id="82" name="81 - Ορθογώνιο"/>
              <p:cNvSpPr/>
              <p:nvPr/>
            </p:nvSpPr>
            <p:spPr>
              <a:xfrm>
                <a:off x="2915816" y="3789040"/>
                <a:ext cx="504056" cy="432048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l-GR" dirty="0" smtClean="0">
                    <a:solidFill>
                      <a:sysClr val="windowText" lastClr="000000"/>
                    </a:solidFill>
                    <a:sym typeface="Symbol"/>
                  </a:rPr>
                  <a:t></a:t>
                </a:r>
                <a:endParaRPr lang="el-GR" dirty="0">
                  <a:solidFill>
                    <a:sysClr val="windowText" lastClr="000000"/>
                  </a:solidFill>
                </a:endParaRPr>
              </a:p>
            </p:txBody>
          </p:sp>
        </p:grpSp>
        <p:grpSp>
          <p:nvGrpSpPr>
            <p:cNvPr id="84" name="83 - Ομάδα"/>
            <p:cNvGrpSpPr/>
            <p:nvPr/>
          </p:nvGrpSpPr>
          <p:grpSpPr>
            <a:xfrm>
              <a:off x="4716016" y="2636912"/>
              <a:ext cx="2646650" cy="2703001"/>
              <a:chOff x="4716016" y="2636912"/>
              <a:chExt cx="2646650" cy="2703001"/>
            </a:xfrm>
          </p:grpSpPr>
          <p:grpSp>
            <p:nvGrpSpPr>
              <p:cNvPr id="45" name="44 - Ομάδα"/>
              <p:cNvGrpSpPr/>
              <p:nvPr/>
            </p:nvGrpSpPr>
            <p:grpSpPr>
              <a:xfrm>
                <a:off x="4716016" y="2636912"/>
                <a:ext cx="2646650" cy="2703001"/>
                <a:chOff x="3923928" y="2148513"/>
                <a:chExt cx="2646650" cy="2703001"/>
              </a:xfrm>
            </p:grpSpPr>
            <p:sp>
              <p:nvSpPr>
                <p:cNvPr id="46" name="45 - Έλλειψη"/>
                <p:cNvSpPr/>
                <p:nvPr/>
              </p:nvSpPr>
              <p:spPr>
                <a:xfrm>
                  <a:off x="4644008" y="2852936"/>
                  <a:ext cx="1224136" cy="1224136"/>
                </a:xfrm>
                <a:prstGeom prst="ellipse">
                  <a:avLst/>
                </a:prstGeom>
                <a:solidFill>
                  <a:srgbClr val="00B050"/>
                </a:solidFill>
                <a:ln>
                  <a:solidFill>
                    <a:srgbClr val="00B05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r>
                    <a:rPr lang="el-GR" b="1" dirty="0" smtClean="0">
                      <a:solidFill>
                        <a:sysClr val="windowText" lastClr="000000"/>
                      </a:solidFill>
                      <a:sym typeface="Symbol"/>
                    </a:rPr>
                    <a:t>     </a:t>
                  </a:r>
                  <a:endParaRPr lang="el-GR" b="1" dirty="0">
                    <a:solidFill>
                      <a:sysClr val="windowText" lastClr="000000"/>
                    </a:solidFill>
                  </a:endParaRPr>
                </a:p>
              </p:txBody>
            </p:sp>
            <p:grpSp>
              <p:nvGrpSpPr>
                <p:cNvPr id="47" name="38 - Ομάδα"/>
                <p:cNvGrpSpPr/>
                <p:nvPr/>
              </p:nvGrpSpPr>
              <p:grpSpPr>
                <a:xfrm>
                  <a:off x="3923928" y="2148513"/>
                  <a:ext cx="2646650" cy="2703001"/>
                  <a:chOff x="3923928" y="2148513"/>
                  <a:chExt cx="2646650" cy="2703001"/>
                </a:xfrm>
              </p:grpSpPr>
              <p:grpSp>
                <p:nvGrpSpPr>
                  <p:cNvPr id="50" name="37 - Ομάδα"/>
                  <p:cNvGrpSpPr/>
                  <p:nvPr/>
                </p:nvGrpSpPr>
                <p:grpSpPr>
                  <a:xfrm>
                    <a:off x="3923928" y="3140968"/>
                    <a:ext cx="2646650" cy="720080"/>
                    <a:chOff x="3275148" y="4515350"/>
                    <a:chExt cx="3025044" cy="857866"/>
                  </a:xfrm>
                  <a:solidFill>
                    <a:schemeClr val="tx2">
                      <a:lumMod val="60000"/>
                      <a:lumOff val="40000"/>
                    </a:schemeClr>
                  </a:solidFill>
                  <a:scene3d>
                    <a:camera prst="orthographicFront">
                      <a:rot lat="1200000" lon="0" rev="0"/>
                    </a:camera>
                    <a:lightRig rig="threePt" dir="t"/>
                  </a:scene3d>
                </p:grpSpPr>
                <p:grpSp>
                  <p:nvGrpSpPr>
                    <p:cNvPr id="69" name="27 - Ομάδα"/>
                    <p:cNvGrpSpPr/>
                    <p:nvPr/>
                  </p:nvGrpSpPr>
                  <p:grpSpPr>
                    <a:xfrm rot="21316453">
                      <a:off x="4788024" y="4581129"/>
                      <a:ext cx="1512168" cy="792087"/>
                      <a:chOff x="3995936" y="3645025"/>
                      <a:chExt cx="1512168" cy="792087"/>
                    </a:xfrm>
                    <a:grpFill/>
                  </p:grpSpPr>
                  <p:sp>
                    <p:nvSpPr>
                      <p:cNvPr id="73" name="72 - Έλλειψη"/>
                      <p:cNvSpPr/>
                      <p:nvPr/>
                    </p:nvSpPr>
                    <p:spPr>
                      <a:xfrm rot="5400000">
                        <a:off x="4765688" y="3694696"/>
                        <a:ext cx="764752" cy="720080"/>
                      </a:xfrm>
                      <a:prstGeom prst="ellipse">
                        <a:avLst/>
                      </a:prstGeom>
                      <a:grpFill/>
                      <a:ln>
                        <a:solidFill>
                          <a:schemeClr val="tx2">
                            <a:lumMod val="60000"/>
                            <a:lumOff val="40000"/>
                          </a:schemeClr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l-GR"/>
                      </a:p>
                    </p:txBody>
                  </p:sp>
                  <p:sp>
                    <p:nvSpPr>
                      <p:cNvPr id="74" name="15 - Ισοσκελές τρίγωνο"/>
                      <p:cNvSpPr/>
                      <p:nvPr/>
                    </p:nvSpPr>
                    <p:spPr>
                      <a:xfrm rot="16517623">
                        <a:off x="4145020" y="3495941"/>
                        <a:ext cx="702741" cy="1000909"/>
                      </a:xfrm>
                      <a:prstGeom prst="triangle">
                        <a:avLst/>
                      </a:prstGeom>
                      <a:grpFill/>
                      <a:ln>
                        <a:solidFill>
                          <a:schemeClr val="tx2">
                            <a:lumMod val="60000"/>
                            <a:lumOff val="40000"/>
                          </a:schemeClr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l-GR"/>
                      </a:p>
                    </p:txBody>
                  </p:sp>
                </p:grpSp>
                <p:grpSp>
                  <p:nvGrpSpPr>
                    <p:cNvPr id="70" name="28 - Ομάδα"/>
                    <p:cNvGrpSpPr/>
                    <p:nvPr/>
                  </p:nvGrpSpPr>
                  <p:grpSpPr>
                    <a:xfrm rot="10494197">
                      <a:off x="3275148" y="4515350"/>
                      <a:ext cx="1512869" cy="792294"/>
                      <a:chOff x="3995936" y="3645025"/>
                      <a:chExt cx="1512869" cy="792294"/>
                    </a:xfrm>
                    <a:grpFill/>
                  </p:grpSpPr>
                  <p:sp>
                    <p:nvSpPr>
                      <p:cNvPr id="71" name="70 - Έλλειψη"/>
                      <p:cNvSpPr/>
                      <p:nvPr/>
                    </p:nvSpPr>
                    <p:spPr>
                      <a:xfrm rot="5400000">
                        <a:off x="4766388" y="3694902"/>
                        <a:ext cx="764754" cy="720080"/>
                      </a:xfrm>
                      <a:prstGeom prst="ellipse">
                        <a:avLst/>
                      </a:prstGeom>
                      <a:grpFill/>
                      <a:ln>
                        <a:solidFill>
                          <a:schemeClr val="tx2">
                            <a:lumMod val="60000"/>
                            <a:lumOff val="40000"/>
                          </a:schemeClr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l-GR"/>
                      </a:p>
                    </p:txBody>
                  </p:sp>
                  <p:sp>
                    <p:nvSpPr>
                      <p:cNvPr id="72" name="71 - Ισοσκελές τρίγωνο"/>
                      <p:cNvSpPr/>
                      <p:nvPr/>
                    </p:nvSpPr>
                    <p:spPr>
                      <a:xfrm rot="16517623">
                        <a:off x="4145020" y="3495941"/>
                        <a:ext cx="702741" cy="1000909"/>
                      </a:xfrm>
                      <a:prstGeom prst="triangle">
                        <a:avLst/>
                      </a:prstGeom>
                      <a:grpFill/>
                      <a:ln>
                        <a:solidFill>
                          <a:schemeClr val="tx2">
                            <a:lumMod val="60000"/>
                            <a:lumOff val="40000"/>
                          </a:schemeClr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l-GR"/>
                      </a:p>
                    </p:txBody>
                  </p:sp>
                </p:grpSp>
              </p:grpSp>
              <p:grpSp>
                <p:nvGrpSpPr>
                  <p:cNvPr id="55" name="37 - Ομάδα"/>
                  <p:cNvGrpSpPr/>
                  <p:nvPr/>
                </p:nvGrpSpPr>
                <p:grpSpPr>
                  <a:xfrm rot="5400000">
                    <a:off x="3935536" y="3129360"/>
                    <a:ext cx="2646650" cy="797658"/>
                    <a:chOff x="3275148" y="4515350"/>
                    <a:chExt cx="3025044" cy="857866"/>
                  </a:xfrm>
                  <a:solidFill>
                    <a:schemeClr val="tx2">
                      <a:lumMod val="60000"/>
                      <a:lumOff val="40000"/>
                    </a:schemeClr>
                  </a:solidFill>
                  <a:scene3d>
                    <a:camera prst="orthographicFront">
                      <a:rot lat="600000" lon="0" rev="0"/>
                    </a:camera>
                    <a:lightRig rig="threePt" dir="t"/>
                  </a:scene3d>
                </p:grpSpPr>
                <p:grpSp>
                  <p:nvGrpSpPr>
                    <p:cNvPr id="63" name="27 - Ομάδα"/>
                    <p:cNvGrpSpPr/>
                    <p:nvPr/>
                  </p:nvGrpSpPr>
                  <p:grpSpPr>
                    <a:xfrm rot="21316453">
                      <a:off x="4788024" y="4581129"/>
                      <a:ext cx="1512168" cy="792087"/>
                      <a:chOff x="3995936" y="3645025"/>
                      <a:chExt cx="1512168" cy="792087"/>
                    </a:xfrm>
                    <a:grpFill/>
                  </p:grpSpPr>
                  <p:sp>
                    <p:nvSpPr>
                      <p:cNvPr id="67" name="66 - Έλλειψη"/>
                      <p:cNvSpPr/>
                      <p:nvPr/>
                    </p:nvSpPr>
                    <p:spPr>
                      <a:xfrm rot="5400000">
                        <a:off x="4765688" y="3694696"/>
                        <a:ext cx="764752" cy="720080"/>
                      </a:xfrm>
                      <a:prstGeom prst="ellipse">
                        <a:avLst/>
                      </a:prstGeom>
                      <a:grpFill/>
                      <a:ln>
                        <a:solidFill>
                          <a:schemeClr val="tx2">
                            <a:lumMod val="60000"/>
                            <a:lumOff val="40000"/>
                          </a:schemeClr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l-GR"/>
                      </a:p>
                    </p:txBody>
                  </p:sp>
                  <p:sp>
                    <p:nvSpPr>
                      <p:cNvPr id="68" name="67 - Ισοσκελές τρίγωνο"/>
                      <p:cNvSpPr/>
                      <p:nvPr/>
                    </p:nvSpPr>
                    <p:spPr>
                      <a:xfrm rot="16517623">
                        <a:off x="4145020" y="3495941"/>
                        <a:ext cx="702741" cy="1000909"/>
                      </a:xfrm>
                      <a:prstGeom prst="triangle">
                        <a:avLst/>
                      </a:prstGeom>
                      <a:grpFill/>
                      <a:ln>
                        <a:solidFill>
                          <a:schemeClr val="tx2">
                            <a:lumMod val="60000"/>
                            <a:lumOff val="40000"/>
                          </a:schemeClr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l-GR"/>
                      </a:p>
                    </p:txBody>
                  </p:sp>
                </p:grpSp>
                <p:grpSp>
                  <p:nvGrpSpPr>
                    <p:cNvPr id="64" name="28 - Ομάδα"/>
                    <p:cNvGrpSpPr/>
                    <p:nvPr/>
                  </p:nvGrpSpPr>
                  <p:grpSpPr>
                    <a:xfrm rot="10494197">
                      <a:off x="3275148" y="4515350"/>
                      <a:ext cx="1512869" cy="792294"/>
                      <a:chOff x="3995936" y="3645025"/>
                      <a:chExt cx="1512869" cy="792294"/>
                    </a:xfrm>
                    <a:grpFill/>
                  </p:grpSpPr>
                  <p:sp>
                    <p:nvSpPr>
                      <p:cNvPr id="65" name="64 - Έλλειψη"/>
                      <p:cNvSpPr/>
                      <p:nvPr/>
                    </p:nvSpPr>
                    <p:spPr>
                      <a:xfrm rot="5400000">
                        <a:off x="4766388" y="3694902"/>
                        <a:ext cx="764754" cy="720080"/>
                      </a:xfrm>
                      <a:prstGeom prst="ellipse">
                        <a:avLst/>
                      </a:prstGeom>
                      <a:grpFill/>
                      <a:ln>
                        <a:solidFill>
                          <a:schemeClr val="tx2">
                            <a:lumMod val="60000"/>
                            <a:lumOff val="40000"/>
                          </a:schemeClr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l-GR"/>
                      </a:p>
                    </p:txBody>
                  </p:sp>
                  <p:sp>
                    <p:nvSpPr>
                      <p:cNvPr id="66" name="65 - Ισοσκελές τρίγωνο"/>
                      <p:cNvSpPr/>
                      <p:nvPr/>
                    </p:nvSpPr>
                    <p:spPr>
                      <a:xfrm rot="16517623">
                        <a:off x="4145020" y="3495941"/>
                        <a:ext cx="702741" cy="1000909"/>
                      </a:xfrm>
                      <a:prstGeom prst="triangle">
                        <a:avLst/>
                      </a:prstGeom>
                      <a:grpFill/>
                      <a:ln>
                        <a:solidFill>
                          <a:schemeClr val="tx2">
                            <a:lumMod val="60000"/>
                            <a:lumOff val="40000"/>
                          </a:schemeClr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l-GR"/>
                      </a:p>
                    </p:txBody>
                  </p:sp>
                </p:grpSp>
              </p:grpSp>
              <p:grpSp>
                <p:nvGrpSpPr>
                  <p:cNvPr id="56" name="37 - Ομάδα"/>
                  <p:cNvGrpSpPr/>
                  <p:nvPr/>
                </p:nvGrpSpPr>
                <p:grpSpPr>
                  <a:xfrm rot="7902311">
                    <a:off x="3942720" y="3073009"/>
                    <a:ext cx="2646650" cy="797658"/>
                    <a:chOff x="3275148" y="4515350"/>
                    <a:chExt cx="3025044" cy="857866"/>
                  </a:xfrm>
                  <a:solidFill>
                    <a:schemeClr val="tx2">
                      <a:lumMod val="60000"/>
                      <a:lumOff val="40000"/>
                    </a:schemeClr>
                  </a:solidFill>
                  <a:scene3d>
                    <a:camera prst="orthographicFront">
                      <a:rot lat="3000000" lon="600000" rev="0"/>
                    </a:camera>
                    <a:lightRig rig="threePt" dir="t"/>
                  </a:scene3d>
                </p:grpSpPr>
                <p:grpSp>
                  <p:nvGrpSpPr>
                    <p:cNvPr id="57" name="27 - Ομάδα"/>
                    <p:cNvGrpSpPr/>
                    <p:nvPr/>
                  </p:nvGrpSpPr>
                  <p:grpSpPr>
                    <a:xfrm rot="21316453">
                      <a:off x="4788024" y="4581129"/>
                      <a:ext cx="1512168" cy="792087"/>
                      <a:chOff x="3995936" y="3645025"/>
                      <a:chExt cx="1512168" cy="792087"/>
                    </a:xfrm>
                    <a:grpFill/>
                  </p:grpSpPr>
                  <p:sp>
                    <p:nvSpPr>
                      <p:cNvPr id="61" name="60 - Έλλειψη"/>
                      <p:cNvSpPr/>
                      <p:nvPr/>
                    </p:nvSpPr>
                    <p:spPr>
                      <a:xfrm rot="5400000">
                        <a:off x="4765688" y="3694696"/>
                        <a:ext cx="764752" cy="720080"/>
                      </a:xfrm>
                      <a:prstGeom prst="ellipse">
                        <a:avLst/>
                      </a:prstGeom>
                      <a:grpFill/>
                      <a:ln>
                        <a:solidFill>
                          <a:schemeClr val="tx2">
                            <a:lumMod val="60000"/>
                            <a:lumOff val="40000"/>
                          </a:schemeClr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l-GR"/>
                      </a:p>
                    </p:txBody>
                  </p:sp>
                  <p:sp>
                    <p:nvSpPr>
                      <p:cNvPr id="62" name="61 - Ισοσκελές τρίγωνο"/>
                      <p:cNvSpPr/>
                      <p:nvPr/>
                    </p:nvSpPr>
                    <p:spPr>
                      <a:xfrm rot="16517623">
                        <a:off x="4145020" y="3495941"/>
                        <a:ext cx="702741" cy="1000909"/>
                      </a:xfrm>
                      <a:prstGeom prst="triangle">
                        <a:avLst/>
                      </a:prstGeom>
                      <a:grpFill/>
                      <a:ln>
                        <a:solidFill>
                          <a:schemeClr val="tx2">
                            <a:lumMod val="60000"/>
                            <a:lumOff val="40000"/>
                          </a:schemeClr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l-GR"/>
                      </a:p>
                    </p:txBody>
                  </p:sp>
                </p:grpSp>
                <p:grpSp>
                  <p:nvGrpSpPr>
                    <p:cNvPr id="58" name="28 - Ομάδα"/>
                    <p:cNvGrpSpPr/>
                    <p:nvPr/>
                  </p:nvGrpSpPr>
                  <p:grpSpPr>
                    <a:xfrm rot="10494197">
                      <a:off x="3275148" y="4515350"/>
                      <a:ext cx="1512869" cy="792294"/>
                      <a:chOff x="3995936" y="3645025"/>
                      <a:chExt cx="1512869" cy="792294"/>
                    </a:xfrm>
                    <a:grpFill/>
                  </p:grpSpPr>
                  <p:sp>
                    <p:nvSpPr>
                      <p:cNvPr id="59" name="58 - Έλλειψη"/>
                      <p:cNvSpPr/>
                      <p:nvPr/>
                    </p:nvSpPr>
                    <p:spPr>
                      <a:xfrm rot="5400000">
                        <a:off x="4766388" y="3694902"/>
                        <a:ext cx="764754" cy="720080"/>
                      </a:xfrm>
                      <a:prstGeom prst="ellipse">
                        <a:avLst/>
                      </a:prstGeom>
                      <a:grpFill/>
                      <a:ln>
                        <a:solidFill>
                          <a:schemeClr val="tx2">
                            <a:lumMod val="60000"/>
                            <a:lumOff val="40000"/>
                          </a:schemeClr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l-GR"/>
                      </a:p>
                    </p:txBody>
                  </p:sp>
                  <p:sp>
                    <p:nvSpPr>
                      <p:cNvPr id="60" name="59 - Ισοσκελές τρίγωνο"/>
                      <p:cNvSpPr/>
                      <p:nvPr/>
                    </p:nvSpPr>
                    <p:spPr>
                      <a:xfrm rot="16517623">
                        <a:off x="4145020" y="3495941"/>
                        <a:ext cx="702741" cy="1000909"/>
                      </a:xfrm>
                      <a:prstGeom prst="triangle">
                        <a:avLst/>
                      </a:prstGeom>
                      <a:grpFill/>
                      <a:ln>
                        <a:solidFill>
                          <a:schemeClr val="tx2">
                            <a:lumMod val="60000"/>
                            <a:lumOff val="40000"/>
                          </a:schemeClr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l-GR"/>
                      </a:p>
                    </p:txBody>
                  </p:sp>
                </p:grpSp>
              </p:grpSp>
            </p:grpSp>
            <p:sp>
              <p:nvSpPr>
                <p:cNvPr id="49" name="48 - Έλλειψη"/>
                <p:cNvSpPr/>
                <p:nvPr/>
              </p:nvSpPr>
              <p:spPr>
                <a:xfrm>
                  <a:off x="5148064" y="3429000"/>
                  <a:ext cx="144016" cy="144016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sp>
            <p:nvSpPr>
              <p:cNvPr id="80" name="79 - Ορθογώνιο"/>
              <p:cNvSpPr/>
              <p:nvPr/>
            </p:nvSpPr>
            <p:spPr>
              <a:xfrm>
                <a:off x="5796136" y="2780928"/>
                <a:ext cx="504056" cy="432048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l-GR" dirty="0" err="1" smtClean="0">
                    <a:solidFill>
                      <a:sysClr val="windowText" lastClr="000000"/>
                    </a:solidFill>
                    <a:sym typeface="Symbol"/>
                  </a:rPr>
                  <a:t></a:t>
                </a:r>
                <a:endParaRPr lang="el-GR" dirty="0">
                  <a:solidFill>
                    <a:sysClr val="windowText" lastClr="000000"/>
                  </a:solidFill>
                </a:endParaRPr>
              </a:p>
            </p:txBody>
          </p:sp>
          <p:sp>
            <p:nvSpPr>
              <p:cNvPr id="81" name="80 - Ορθογώνιο"/>
              <p:cNvSpPr/>
              <p:nvPr/>
            </p:nvSpPr>
            <p:spPr>
              <a:xfrm>
                <a:off x="6588224" y="3068960"/>
                <a:ext cx="504056" cy="432048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l-GR" dirty="0" err="1" smtClean="0">
                    <a:solidFill>
                      <a:sysClr val="windowText" lastClr="000000"/>
                    </a:solidFill>
                    <a:sym typeface="Symbol"/>
                  </a:rPr>
                  <a:t></a:t>
                </a:r>
                <a:endParaRPr lang="el-GR" dirty="0">
                  <a:solidFill>
                    <a:sysClr val="windowText" lastClr="000000"/>
                  </a:solidFill>
                </a:endParaRPr>
              </a:p>
            </p:txBody>
          </p:sp>
          <p:sp>
            <p:nvSpPr>
              <p:cNvPr id="83" name="82 - Ορθογώνιο"/>
              <p:cNvSpPr/>
              <p:nvPr/>
            </p:nvSpPr>
            <p:spPr>
              <a:xfrm>
                <a:off x="4716016" y="3789040"/>
                <a:ext cx="504056" cy="432048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l-GR" dirty="0" smtClean="0">
                    <a:solidFill>
                      <a:sysClr val="windowText" lastClr="000000"/>
                    </a:solidFill>
                    <a:sym typeface="Symbol"/>
                  </a:rPr>
                  <a:t></a:t>
                </a:r>
                <a:endParaRPr lang="el-GR" dirty="0">
                  <a:solidFill>
                    <a:sysClr val="windowText" lastClr="000000"/>
                  </a:solidFill>
                </a:endParaRPr>
              </a:p>
            </p:txBody>
          </p:sp>
        </p:grpSp>
      </p:grp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TextBox"/>
          <p:cNvSpPr txBox="1"/>
          <p:nvPr/>
        </p:nvSpPr>
        <p:spPr>
          <a:xfrm>
            <a:off x="395536" y="11514"/>
            <a:ext cx="8424936" cy="49552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3200" b="1" dirty="0" smtClean="0">
                <a:latin typeface="Cambria" pitchFamily="18" charset="0"/>
              </a:rPr>
              <a:t>Έχουμε 2 ΕΙΔΗ ΔΕΣΜΩΝ:</a:t>
            </a:r>
          </a:p>
          <a:p>
            <a:r>
              <a:rPr lang="el-GR" sz="2000" dirty="0" smtClean="0">
                <a:latin typeface="Cambria" pitchFamily="18" charset="0"/>
              </a:rPr>
              <a:t> </a:t>
            </a:r>
            <a:endParaRPr lang="en-US" sz="2000" dirty="0" smtClean="0">
              <a:latin typeface="Cambria" pitchFamily="18" charset="0"/>
            </a:endParaRPr>
          </a:p>
          <a:p>
            <a:r>
              <a:rPr lang="el-GR" sz="2800" dirty="0" smtClean="0">
                <a:latin typeface="Cambria" pitchFamily="18" charset="0"/>
              </a:rPr>
              <a:t>Ι)      σ ( σίγμα)</a:t>
            </a:r>
          </a:p>
          <a:p>
            <a:endParaRPr lang="en-US" sz="2400" dirty="0" smtClean="0">
              <a:latin typeface="Aka-AcidGR-TotallyPlain" pitchFamily="50" charset="0"/>
              <a:ea typeface="Aka-AcidGR-TotallyPlain" pitchFamily="50" charset="0"/>
            </a:endParaRPr>
          </a:p>
          <a:p>
            <a:r>
              <a:rPr lang="el-GR" sz="2400" dirty="0" smtClean="0">
                <a:latin typeface="Aka-AcidGR-TotallyPlain" pitchFamily="50" charset="0"/>
                <a:ea typeface="Aka-AcidGR-TotallyPlain" pitchFamily="50" charset="0"/>
              </a:rPr>
              <a:t>  </a:t>
            </a:r>
          </a:p>
          <a:p>
            <a:endParaRPr lang="el-GR" sz="2400" dirty="0" smtClean="0">
              <a:latin typeface="Aka-AcidGR-TotallyPlain" pitchFamily="50" charset="0"/>
              <a:ea typeface="Aka-AcidGR-TotallyPlain" pitchFamily="50" charset="0"/>
            </a:endParaRPr>
          </a:p>
          <a:p>
            <a:endParaRPr lang="el-GR" sz="2400" dirty="0" smtClean="0">
              <a:latin typeface="Aka-AcidGR-TotallyPlain" pitchFamily="50" charset="0"/>
              <a:ea typeface="Aka-AcidGR-TotallyPlain" pitchFamily="50" charset="0"/>
            </a:endParaRPr>
          </a:p>
          <a:p>
            <a:endParaRPr lang="el-GR" sz="2000" dirty="0" smtClean="0">
              <a:latin typeface="Cambria" pitchFamily="18" charset="0"/>
            </a:endParaRPr>
          </a:p>
          <a:p>
            <a:endParaRPr lang="el-GR" sz="2000" dirty="0" smtClean="0">
              <a:latin typeface="Cambria" pitchFamily="18" charset="0"/>
            </a:endParaRPr>
          </a:p>
          <a:p>
            <a:endParaRPr lang="el-GR" sz="2000" dirty="0" smtClean="0">
              <a:latin typeface="Cambria" pitchFamily="18" charset="0"/>
            </a:endParaRPr>
          </a:p>
          <a:p>
            <a:endParaRPr lang="en-US" sz="2000" dirty="0" smtClean="0">
              <a:latin typeface="Cambria" pitchFamily="18" charset="0"/>
            </a:endParaRPr>
          </a:p>
          <a:p>
            <a:endParaRPr lang="el-GR" sz="2000" dirty="0" smtClean="0">
              <a:latin typeface="Cambria" pitchFamily="18" charset="0"/>
            </a:endParaRPr>
          </a:p>
          <a:p>
            <a:endParaRPr lang="el-GR" sz="2000" dirty="0" smtClean="0">
              <a:latin typeface="Cambria" pitchFamily="18" charset="0"/>
            </a:endParaRPr>
          </a:p>
          <a:p>
            <a:endParaRPr lang="el-GR" sz="2000" dirty="0" smtClean="0">
              <a:latin typeface="Cambria" pitchFamily="18" charset="0"/>
            </a:endParaRPr>
          </a:p>
        </p:txBody>
      </p:sp>
      <p:graphicFrame>
        <p:nvGraphicFramePr>
          <p:cNvPr id="6" name="5 - Αντικείμενο"/>
          <p:cNvGraphicFramePr>
            <a:graphicFrameLocks noChangeAspect="1"/>
          </p:cNvGraphicFramePr>
          <p:nvPr/>
        </p:nvGraphicFramePr>
        <p:xfrm>
          <a:off x="4514850" y="3340100"/>
          <a:ext cx="114300" cy="177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5108" name="Equation" r:id="rId3" imgW="114120" imgH="177480" progId="Equation.DSMT4">
                  <p:embed/>
                </p:oleObj>
              </mc:Choice>
              <mc:Fallback>
                <p:oleObj name="Equation" r:id="rId3" imgW="114120" imgH="1774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14850" y="3340100"/>
                        <a:ext cx="114300" cy="177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11 - Ορθογώνιο"/>
          <p:cNvSpPr/>
          <p:nvPr/>
        </p:nvSpPr>
        <p:spPr>
          <a:xfrm>
            <a:off x="7020272" y="6237312"/>
            <a:ext cx="2123728" cy="620688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 err="1" smtClean="0">
                <a:solidFill>
                  <a:schemeClr val="tx1"/>
                </a:solidFill>
                <a:latin typeface="Aka-AcidGR-TotallyPlain" pitchFamily="50" charset="0"/>
                <a:ea typeface="Aka-AcidGR-TotallyPlain" pitchFamily="50" charset="0"/>
              </a:rPr>
              <a:t>Σιάπκας</a:t>
            </a:r>
            <a:r>
              <a:rPr lang="el-GR" dirty="0" smtClean="0">
                <a:solidFill>
                  <a:schemeClr val="tx1"/>
                </a:solidFill>
                <a:latin typeface="Aka-AcidGR-TotallyPlain" pitchFamily="50" charset="0"/>
                <a:ea typeface="Aka-AcidGR-TotallyPlain" pitchFamily="50" charset="0"/>
              </a:rPr>
              <a:t> Δημήτρης</a:t>
            </a:r>
          </a:p>
          <a:p>
            <a:pPr algn="ctr"/>
            <a:r>
              <a:rPr lang="el-GR" dirty="0" smtClean="0">
                <a:solidFill>
                  <a:schemeClr val="tx1"/>
                </a:solidFill>
                <a:latin typeface="Aka-AcidGR-TotallyPlain" pitchFamily="50" charset="0"/>
                <a:ea typeface="Aka-AcidGR-TotallyPlain" pitchFamily="50" charset="0"/>
              </a:rPr>
              <a:t>Χημικός</a:t>
            </a:r>
            <a:endParaRPr lang="el-GR" dirty="0">
              <a:solidFill>
                <a:schemeClr val="tx1"/>
              </a:solidFill>
              <a:latin typeface="Aka-AcidGR-TotallyPlain" pitchFamily="50" charset="0"/>
              <a:ea typeface="Aka-AcidGR-TotallyPlain" pitchFamily="50" charset="0"/>
            </a:endParaRPr>
          </a:p>
        </p:txBody>
      </p:sp>
      <p:cxnSp>
        <p:nvCxnSpPr>
          <p:cNvPr id="78" name="77 - Ευθεία γραμμή σύνδεσης"/>
          <p:cNvCxnSpPr/>
          <p:nvPr/>
        </p:nvCxnSpPr>
        <p:spPr>
          <a:xfrm>
            <a:off x="1331640" y="4509120"/>
            <a:ext cx="6552728" cy="0"/>
          </a:xfrm>
          <a:prstGeom prst="line">
            <a:avLst/>
          </a:prstGeom>
          <a:ln>
            <a:prstDash val="sysDash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grpSp>
        <p:nvGrpSpPr>
          <p:cNvPr id="3" name="84 - Ομάδα"/>
          <p:cNvGrpSpPr/>
          <p:nvPr/>
        </p:nvGrpSpPr>
        <p:grpSpPr>
          <a:xfrm>
            <a:off x="2915816" y="4077072"/>
            <a:ext cx="1008112" cy="936104"/>
            <a:chOff x="2771800" y="3645024"/>
            <a:chExt cx="720080" cy="720080"/>
          </a:xfrm>
        </p:grpSpPr>
        <p:sp>
          <p:nvSpPr>
            <p:cNvPr id="43" name="42 - Έλλειψη"/>
            <p:cNvSpPr/>
            <p:nvPr/>
          </p:nvSpPr>
          <p:spPr>
            <a:xfrm>
              <a:off x="2771800" y="3645024"/>
              <a:ext cx="720080" cy="720080"/>
            </a:xfrm>
            <a:prstGeom prst="ellipse">
              <a:avLst/>
            </a:prstGeom>
            <a:solidFill>
              <a:srgbClr val="FFC00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l-GR" b="1" dirty="0" smtClean="0">
                  <a:solidFill>
                    <a:sysClr val="windowText" lastClr="000000"/>
                  </a:solidFill>
                  <a:sym typeface="Symbol"/>
                </a:rPr>
                <a:t>     </a:t>
              </a:r>
              <a:endParaRPr lang="el-GR" b="1" dirty="0">
                <a:solidFill>
                  <a:sysClr val="windowText" lastClr="000000"/>
                </a:solidFill>
              </a:endParaRPr>
            </a:p>
          </p:txBody>
        </p:sp>
        <p:sp>
          <p:nvSpPr>
            <p:cNvPr id="82" name="81 - Ορθογώνιο"/>
            <p:cNvSpPr/>
            <p:nvPr/>
          </p:nvSpPr>
          <p:spPr>
            <a:xfrm>
              <a:off x="2915816" y="3789040"/>
              <a:ext cx="504056" cy="43204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l-GR" dirty="0" smtClean="0">
                  <a:solidFill>
                    <a:sysClr val="windowText" lastClr="000000"/>
                  </a:solidFill>
                  <a:sym typeface="Symbol"/>
                </a:rPr>
                <a:t></a:t>
              </a:r>
              <a:endParaRPr lang="el-GR" dirty="0">
                <a:solidFill>
                  <a:sysClr val="windowText" lastClr="000000"/>
                </a:solidFill>
              </a:endParaRPr>
            </a:p>
          </p:txBody>
        </p:sp>
      </p:grpSp>
      <p:grpSp>
        <p:nvGrpSpPr>
          <p:cNvPr id="5" name="83 - Ομάδα"/>
          <p:cNvGrpSpPr/>
          <p:nvPr/>
        </p:nvGrpSpPr>
        <p:grpSpPr>
          <a:xfrm>
            <a:off x="3779912" y="3068960"/>
            <a:ext cx="3168352" cy="2952328"/>
            <a:chOff x="4716016" y="2636912"/>
            <a:chExt cx="2646650" cy="2703001"/>
          </a:xfrm>
        </p:grpSpPr>
        <p:grpSp>
          <p:nvGrpSpPr>
            <p:cNvPr id="7" name="44 - Ομάδα"/>
            <p:cNvGrpSpPr/>
            <p:nvPr/>
          </p:nvGrpSpPr>
          <p:grpSpPr>
            <a:xfrm>
              <a:off x="4716016" y="2636912"/>
              <a:ext cx="2646650" cy="2703001"/>
              <a:chOff x="3923928" y="2148513"/>
              <a:chExt cx="2646650" cy="2703001"/>
            </a:xfrm>
          </p:grpSpPr>
          <p:sp>
            <p:nvSpPr>
              <p:cNvPr id="46" name="45 - Έλλειψη"/>
              <p:cNvSpPr/>
              <p:nvPr/>
            </p:nvSpPr>
            <p:spPr>
              <a:xfrm>
                <a:off x="4644008" y="2852936"/>
                <a:ext cx="1224136" cy="1224136"/>
              </a:xfrm>
              <a:prstGeom prst="ellipse">
                <a:avLst/>
              </a:prstGeom>
              <a:solidFill>
                <a:srgbClr val="00B050"/>
              </a:solidFill>
              <a:ln>
                <a:solidFill>
                  <a:srgbClr val="00B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lang="el-GR" b="1" dirty="0" smtClean="0">
                    <a:solidFill>
                      <a:sysClr val="windowText" lastClr="000000"/>
                    </a:solidFill>
                    <a:sym typeface="Symbol"/>
                  </a:rPr>
                  <a:t>     </a:t>
                </a:r>
                <a:endParaRPr lang="el-GR" b="1" dirty="0">
                  <a:solidFill>
                    <a:sysClr val="windowText" lastClr="000000"/>
                  </a:solidFill>
                </a:endParaRPr>
              </a:p>
            </p:txBody>
          </p:sp>
          <p:grpSp>
            <p:nvGrpSpPr>
              <p:cNvPr id="8" name="38 - Ομάδα"/>
              <p:cNvGrpSpPr/>
              <p:nvPr/>
            </p:nvGrpSpPr>
            <p:grpSpPr>
              <a:xfrm>
                <a:off x="3923928" y="2148513"/>
                <a:ext cx="2646650" cy="2703001"/>
                <a:chOff x="3923928" y="2148513"/>
                <a:chExt cx="2646650" cy="2703001"/>
              </a:xfrm>
            </p:grpSpPr>
            <p:grpSp>
              <p:nvGrpSpPr>
                <p:cNvPr id="9" name="37 - Ομάδα"/>
                <p:cNvGrpSpPr/>
                <p:nvPr/>
              </p:nvGrpSpPr>
              <p:grpSpPr>
                <a:xfrm>
                  <a:off x="3923928" y="3140968"/>
                  <a:ext cx="2646650" cy="720080"/>
                  <a:chOff x="3275148" y="4515350"/>
                  <a:chExt cx="3025044" cy="857866"/>
                </a:xfrm>
                <a:solidFill>
                  <a:schemeClr val="tx2">
                    <a:lumMod val="60000"/>
                    <a:lumOff val="40000"/>
                  </a:schemeClr>
                </a:solidFill>
                <a:scene3d>
                  <a:camera prst="orthographicFront">
                    <a:rot lat="1200000" lon="0" rev="0"/>
                  </a:camera>
                  <a:lightRig rig="threePt" dir="t"/>
                </a:scene3d>
              </p:grpSpPr>
              <p:grpSp>
                <p:nvGrpSpPr>
                  <p:cNvPr id="10" name="27 - Ομάδα"/>
                  <p:cNvGrpSpPr/>
                  <p:nvPr/>
                </p:nvGrpSpPr>
                <p:grpSpPr>
                  <a:xfrm rot="21316453">
                    <a:off x="4788024" y="4581129"/>
                    <a:ext cx="1512168" cy="792087"/>
                    <a:chOff x="3995936" y="3645025"/>
                    <a:chExt cx="1512168" cy="792087"/>
                  </a:xfrm>
                  <a:grpFill/>
                </p:grpSpPr>
                <p:sp>
                  <p:nvSpPr>
                    <p:cNvPr id="73" name="72 - Έλλειψη"/>
                    <p:cNvSpPr/>
                    <p:nvPr/>
                  </p:nvSpPr>
                  <p:spPr>
                    <a:xfrm rot="5400000">
                      <a:off x="4765688" y="3694696"/>
                      <a:ext cx="764752" cy="720080"/>
                    </a:xfrm>
                    <a:prstGeom prst="ellipse">
                      <a:avLst/>
                    </a:prstGeom>
                    <a:grpFill/>
                    <a:ln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l-GR"/>
                    </a:p>
                  </p:txBody>
                </p:sp>
                <p:sp>
                  <p:nvSpPr>
                    <p:cNvPr id="74" name="15 - Ισοσκελές τρίγωνο"/>
                    <p:cNvSpPr/>
                    <p:nvPr/>
                  </p:nvSpPr>
                  <p:spPr>
                    <a:xfrm rot="16517623">
                      <a:off x="4145020" y="3495941"/>
                      <a:ext cx="702741" cy="1000909"/>
                    </a:xfrm>
                    <a:prstGeom prst="triangle">
                      <a:avLst/>
                    </a:prstGeom>
                    <a:grpFill/>
                    <a:ln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l-GR"/>
                    </a:p>
                  </p:txBody>
                </p:sp>
              </p:grpSp>
              <p:grpSp>
                <p:nvGrpSpPr>
                  <p:cNvPr id="11" name="28 - Ομάδα"/>
                  <p:cNvGrpSpPr/>
                  <p:nvPr/>
                </p:nvGrpSpPr>
                <p:grpSpPr>
                  <a:xfrm rot="10494197">
                    <a:off x="3275148" y="4515350"/>
                    <a:ext cx="1512869" cy="792294"/>
                    <a:chOff x="3995936" y="3645025"/>
                    <a:chExt cx="1512869" cy="792294"/>
                  </a:xfrm>
                  <a:grpFill/>
                </p:grpSpPr>
                <p:sp>
                  <p:nvSpPr>
                    <p:cNvPr id="71" name="70 - Έλλειψη"/>
                    <p:cNvSpPr/>
                    <p:nvPr/>
                  </p:nvSpPr>
                  <p:spPr>
                    <a:xfrm rot="5400000">
                      <a:off x="4766388" y="3694902"/>
                      <a:ext cx="764754" cy="720080"/>
                    </a:xfrm>
                    <a:prstGeom prst="ellipse">
                      <a:avLst/>
                    </a:prstGeom>
                    <a:grpFill/>
                    <a:ln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l-GR"/>
                    </a:p>
                  </p:txBody>
                </p:sp>
                <p:sp>
                  <p:nvSpPr>
                    <p:cNvPr id="72" name="71 - Ισοσκελές τρίγωνο"/>
                    <p:cNvSpPr/>
                    <p:nvPr/>
                  </p:nvSpPr>
                  <p:spPr>
                    <a:xfrm rot="16517623">
                      <a:off x="4145020" y="3495941"/>
                      <a:ext cx="702741" cy="1000909"/>
                    </a:xfrm>
                    <a:prstGeom prst="triangle">
                      <a:avLst/>
                    </a:prstGeom>
                    <a:grpFill/>
                    <a:ln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l-GR"/>
                    </a:p>
                  </p:txBody>
                </p:sp>
              </p:grpSp>
            </p:grpSp>
            <p:grpSp>
              <p:nvGrpSpPr>
                <p:cNvPr id="13" name="37 - Ομάδα"/>
                <p:cNvGrpSpPr/>
                <p:nvPr/>
              </p:nvGrpSpPr>
              <p:grpSpPr>
                <a:xfrm rot="5400000">
                  <a:off x="3935536" y="3129360"/>
                  <a:ext cx="2646650" cy="797658"/>
                  <a:chOff x="3275148" y="4515350"/>
                  <a:chExt cx="3025044" cy="857866"/>
                </a:xfrm>
                <a:solidFill>
                  <a:schemeClr val="tx2">
                    <a:lumMod val="60000"/>
                    <a:lumOff val="40000"/>
                  </a:schemeClr>
                </a:solidFill>
                <a:scene3d>
                  <a:camera prst="orthographicFront">
                    <a:rot lat="600000" lon="0" rev="0"/>
                  </a:camera>
                  <a:lightRig rig="threePt" dir="t"/>
                </a:scene3d>
              </p:grpSpPr>
              <p:grpSp>
                <p:nvGrpSpPr>
                  <p:cNvPr id="14" name="27 - Ομάδα"/>
                  <p:cNvGrpSpPr/>
                  <p:nvPr/>
                </p:nvGrpSpPr>
                <p:grpSpPr>
                  <a:xfrm rot="21316453">
                    <a:off x="4788024" y="4581129"/>
                    <a:ext cx="1512168" cy="792087"/>
                    <a:chOff x="3995936" y="3645025"/>
                    <a:chExt cx="1512168" cy="792087"/>
                  </a:xfrm>
                  <a:grpFill/>
                </p:grpSpPr>
                <p:sp>
                  <p:nvSpPr>
                    <p:cNvPr id="67" name="66 - Έλλειψη"/>
                    <p:cNvSpPr/>
                    <p:nvPr/>
                  </p:nvSpPr>
                  <p:spPr>
                    <a:xfrm rot="5400000">
                      <a:off x="4765688" y="3694696"/>
                      <a:ext cx="764752" cy="720080"/>
                    </a:xfrm>
                    <a:prstGeom prst="ellipse">
                      <a:avLst/>
                    </a:prstGeom>
                    <a:grpFill/>
                    <a:ln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l-GR"/>
                    </a:p>
                  </p:txBody>
                </p:sp>
                <p:sp>
                  <p:nvSpPr>
                    <p:cNvPr id="68" name="67 - Ισοσκελές τρίγωνο"/>
                    <p:cNvSpPr/>
                    <p:nvPr/>
                  </p:nvSpPr>
                  <p:spPr>
                    <a:xfrm rot="16517623">
                      <a:off x="4145020" y="3495941"/>
                      <a:ext cx="702741" cy="1000909"/>
                    </a:xfrm>
                    <a:prstGeom prst="triangle">
                      <a:avLst/>
                    </a:prstGeom>
                    <a:grpFill/>
                    <a:ln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l-GR"/>
                    </a:p>
                  </p:txBody>
                </p:sp>
              </p:grpSp>
              <p:grpSp>
                <p:nvGrpSpPr>
                  <p:cNvPr id="15" name="28 - Ομάδα"/>
                  <p:cNvGrpSpPr/>
                  <p:nvPr/>
                </p:nvGrpSpPr>
                <p:grpSpPr>
                  <a:xfrm rot="10494197">
                    <a:off x="3275148" y="4515350"/>
                    <a:ext cx="1512869" cy="792294"/>
                    <a:chOff x="3995936" y="3645025"/>
                    <a:chExt cx="1512869" cy="792294"/>
                  </a:xfrm>
                  <a:grpFill/>
                </p:grpSpPr>
                <p:sp>
                  <p:nvSpPr>
                    <p:cNvPr id="65" name="64 - Έλλειψη"/>
                    <p:cNvSpPr/>
                    <p:nvPr/>
                  </p:nvSpPr>
                  <p:spPr>
                    <a:xfrm rot="5400000">
                      <a:off x="4766388" y="3694902"/>
                      <a:ext cx="764754" cy="720080"/>
                    </a:xfrm>
                    <a:prstGeom prst="ellipse">
                      <a:avLst/>
                    </a:prstGeom>
                    <a:grpFill/>
                    <a:ln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l-GR"/>
                    </a:p>
                  </p:txBody>
                </p:sp>
                <p:sp>
                  <p:nvSpPr>
                    <p:cNvPr id="66" name="65 - Ισοσκελές τρίγωνο"/>
                    <p:cNvSpPr/>
                    <p:nvPr/>
                  </p:nvSpPr>
                  <p:spPr>
                    <a:xfrm rot="16517623">
                      <a:off x="4145020" y="3495941"/>
                      <a:ext cx="702741" cy="1000909"/>
                    </a:xfrm>
                    <a:prstGeom prst="triangle">
                      <a:avLst/>
                    </a:prstGeom>
                    <a:grpFill/>
                    <a:ln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l-GR"/>
                    </a:p>
                  </p:txBody>
                </p:sp>
              </p:grpSp>
            </p:grpSp>
            <p:grpSp>
              <p:nvGrpSpPr>
                <p:cNvPr id="16" name="37 - Ομάδα"/>
                <p:cNvGrpSpPr/>
                <p:nvPr/>
              </p:nvGrpSpPr>
              <p:grpSpPr>
                <a:xfrm rot="7902311">
                  <a:off x="3942720" y="3073009"/>
                  <a:ext cx="2646650" cy="797658"/>
                  <a:chOff x="3275148" y="4515350"/>
                  <a:chExt cx="3025044" cy="857866"/>
                </a:xfrm>
                <a:solidFill>
                  <a:schemeClr val="tx2">
                    <a:lumMod val="60000"/>
                    <a:lumOff val="40000"/>
                  </a:schemeClr>
                </a:solidFill>
                <a:scene3d>
                  <a:camera prst="orthographicFront">
                    <a:rot lat="3000000" lon="600000" rev="0"/>
                  </a:camera>
                  <a:lightRig rig="threePt" dir="t"/>
                </a:scene3d>
              </p:grpSpPr>
              <p:grpSp>
                <p:nvGrpSpPr>
                  <p:cNvPr id="17" name="27 - Ομάδα"/>
                  <p:cNvGrpSpPr/>
                  <p:nvPr/>
                </p:nvGrpSpPr>
                <p:grpSpPr>
                  <a:xfrm rot="21316453">
                    <a:off x="4788024" y="4581129"/>
                    <a:ext cx="1512168" cy="792087"/>
                    <a:chOff x="3995936" y="3645025"/>
                    <a:chExt cx="1512168" cy="792087"/>
                  </a:xfrm>
                  <a:grpFill/>
                </p:grpSpPr>
                <p:sp>
                  <p:nvSpPr>
                    <p:cNvPr id="61" name="60 - Έλλειψη"/>
                    <p:cNvSpPr/>
                    <p:nvPr/>
                  </p:nvSpPr>
                  <p:spPr>
                    <a:xfrm rot="5400000">
                      <a:off x="4765688" y="3694696"/>
                      <a:ext cx="764752" cy="720080"/>
                    </a:xfrm>
                    <a:prstGeom prst="ellipse">
                      <a:avLst/>
                    </a:prstGeom>
                    <a:grpFill/>
                    <a:ln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l-GR"/>
                    </a:p>
                  </p:txBody>
                </p:sp>
                <p:sp>
                  <p:nvSpPr>
                    <p:cNvPr id="62" name="61 - Ισοσκελές τρίγωνο"/>
                    <p:cNvSpPr/>
                    <p:nvPr/>
                  </p:nvSpPr>
                  <p:spPr>
                    <a:xfrm rot="16517623">
                      <a:off x="4145020" y="3495941"/>
                      <a:ext cx="702741" cy="1000909"/>
                    </a:xfrm>
                    <a:prstGeom prst="triangle">
                      <a:avLst/>
                    </a:prstGeom>
                    <a:grpFill/>
                    <a:ln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l-GR"/>
                    </a:p>
                  </p:txBody>
                </p:sp>
              </p:grpSp>
              <p:grpSp>
                <p:nvGrpSpPr>
                  <p:cNvPr id="18" name="28 - Ομάδα"/>
                  <p:cNvGrpSpPr/>
                  <p:nvPr/>
                </p:nvGrpSpPr>
                <p:grpSpPr>
                  <a:xfrm rot="10494197">
                    <a:off x="3275148" y="4515350"/>
                    <a:ext cx="1512869" cy="792294"/>
                    <a:chOff x="3995936" y="3645025"/>
                    <a:chExt cx="1512869" cy="792294"/>
                  </a:xfrm>
                  <a:grpFill/>
                </p:grpSpPr>
                <p:sp>
                  <p:nvSpPr>
                    <p:cNvPr id="59" name="58 - Έλλειψη"/>
                    <p:cNvSpPr/>
                    <p:nvPr/>
                  </p:nvSpPr>
                  <p:spPr>
                    <a:xfrm rot="5400000">
                      <a:off x="4766388" y="3694902"/>
                      <a:ext cx="764754" cy="720080"/>
                    </a:xfrm>
                    <a:prstGeom prst="ellipse">
                      <a:avLst/>
                    </a:prstGeom>
                    <a:grpFill/>
                    <a:ln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l-GR"/>
                    </a:p>
                  </p:txBody>
                </p:sp>
                <p:sp>
                  <p:nvSpPr>
                    <p:cNvPr id="60" name="59 - Ισοσκελές τρίγωνο"/>
                    <p:cNvSpPr/>
                    <p:nvPr/>
                  </p:nvSpPr>
                  <p:spPr>
                    <a:xfrm rot="16517623">
                      <a:off x="4145020" y="3495941"/>
                      <a:ext cx="702741" cy="1000909"/>
                    </a:xfrm>
                    <a:prstGeom prst="triangle">
                      <a:avLst/>
                    </a:prstGeom>
                    <a:grpFill/>
                    <a:ln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l-GR"/>
                    </a:p>
                  </p:txBody>
                </p:sp>
              </p:grpSp>
            </p:grpSp>
          </p:grpSp>
          <p:sp>
            <p:nvSpPr>
              <p:cNvPr id="49" name="48 - Έλλειψη"/>
              <p:cNvSpPr/>
              <p:nvPr/>
            </p:nvSpPr>
            <p:spPr>
              <a:xfrm>
                <a:off x="5148064" y="3429000"/>
                <a:ext cx="144016" cy="144016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sp>
          <p:nvSpPr>
            <p:cNvPr id="80" name="79 - Ορθογώνιο"/>
            <p:cNvSpPr/>
            <p:nvPr/>
          </p:nvSpPr>
          <p:spPr>
            <a:xfrm>
              <a:off x="5796136" y="2780928"/>
              <a:ext cx="504056" cy="43204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l-GR" dirty="0" err="1" smtClean="0">
                  <a:solidFill>
                    <a:sysClr val="windowText" lastClr="000000"/>
                  </a:solidFill>
                  <a:sym typeface="Symbol"/>
                </a:rPr>
                <a:t></a:t>
              </a:r>
              <a:endParaRPr lang="el-GR" dirty="0">
                <a:solidFill>
                  <a:sysClr val="windowText" lastClr="000000"/>
                </a:solidFill>
              </a:endParaRPr>
            </a:p>
          </p:txBody>
        </p:sp>
        <p:sp>
          <p:nvSpPr>
            <p:cNvPr id="81" name="80 - Ορθογώνιο"/>
            <p:cNvSpPr/>
            <p:nvPr/>
          </p:nvSpPr>
          <p:spPr>
            <a:xfrm>
              <a:off x="6588224" y="3068960"/>
              <a:ext cx="504056" cy="43204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l-GR" dirty="0" err="1" smtClean="0">
                  <a:solidFill>
                    <a:sysClr val="windowText" lastClr="000000"/>
                  </a:solidFill>
                  <a:sym typeface="Symbol"/>
                </a:rPr>
                <a:t></a:t>
              </a:r>
              <a:endParaRPr lang="el-GR" dirty="0">
                <a:solidFill>
                  <a:sysClr val="windowText" lastClr="000000"/>
                </a:solidFill>
              </a:endParaRPr>
            </a:p>
          </p:txBody>
        </p:sp>
        <p:sp>
          <p:nvSpPr>
            <p:cNvPr id="83" name="82 - Ορθογώνιο"/>
            <p:cNvSpPr/>
            <p:nvPr/>
          </p:nvSpPr>
          <p:spPr>
            <a:xfrm>
              <a:off x="4716016" y="3789040"/>
              <a:ext cx="504056" cy="43204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l-GR" dirty="0" smtClean="0">
                  <a:solidFill>
                    <a:sysClr val="windowText" lastClr="000000"/>
                  </a:solidFill>
                  <a:sym typeface="Symbol"/>
                </a:rPr>
                <a:t></a:t>
              </a:r>
              <a:endParaRPr lang="el-GR" dirty="0">
                <a:solidFill>
                  <a:sysClr val="windowText" lastClr="000000"/>
                </a:solidFill>
              </a:endParaRPr>
            </a:p>
          </p:txBody>
        </p:sp>
      </p:grpSp>
      <p:sp>
        <p:nvSpPr>
          <p:cNvPr id="40" name="39 - Έλλειψη"/>
          <p:cNvSpPr/>
          <p:nvPr/>
        </p:nvSpPr>
        <p:spPr>
          <a:xfrm>
            <a:off x="3563888" y="3573016"/>
            <a:ext cx="720080" cy="1872208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41" name="40 - Ορθογώνιο"/>
          <p:cNvSpPr/>
          <p:nvPr/>
        </p:nvSpPr>
        <p:spPr>
          <a:xfrm>
            <a:off x="1259632" y="1700808"/>
            <a:ext cx="7128792" cy="50405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l-GR" sz="2400" b="1" dirty="0" smtClean="0">
                <a:solidFill>
                  <a:sysClr val="windowText" lastClr="000000"/>
                </a:solidFill>
                <a:latin typeface="Cambria" pitchFamily="18" charset="0"/>
              </a:rPr>
              <a:t>επικάλυψη ενός </a:t>
            </a:r>
            <a:r>
              <a:rPr lang="en-US" sz="2400" b="1" dirty="0" smtClean="0">
                <a:solidFill>
                  <a:sysClr val="windowText" lastClr="000000"/>
                </a:solidFill>
                <a:latin typeface="Cambria" pitchFamily="18" charset="0"/>
              </a:rPr>
              <a:t>s </a:t>
            </a:r>
            <a:r>
              <a:rPr lang="el-GR" sz="2400" b="1" dirty="0" smtClean="0">
                <a:solidFill>
                  <a:sysClr val="windowText" lastClr="000000"/>
                </a:solidFill>
                <a:latin typeface="Cambria" pitchFamily="18" charset="0"/>
              </a:rPr>
              <a:t>και ενός </a:t>
            </a:r>
            <a:r>
              <a:rPr lang="en-US" sz="2400" b="1" dirty="0" smtClean="0">
                <a:solidFill>
                  <a:sysClr val="windowText" lastClr="000000"/>
                </a:solidFill>
                <a:latin typeface="Cambria" pitchFamily="18" charset="0"/>
              </a:rPr>
              <a:t>p </a:t>
            </a:r>
            <a:r>
              <a:rPr lang="el-GR" sz="2400" b="1" dirty="0" smtClean="0">
                <a:solidFill>
                  <a:sysClr val="windowText" lastClr="000000"/>
                </a:solidFill>
                <a:latin typeface="Cambria" pitchFamily="18" charset="0"/>
              </a:rPr>
              <a:t>ατομικού τροχιακού    </a:t>
            </a:r>
            <a:r>
              <a:rPr lang="el-GR" sz="2800" b="1" dirty="0" smtClean="0">
                <a:solidFill>
                  <a:sysClr val="windowText" lastClr="000000"/>
                </a:solidFill>
              </a:rPr>
              <a:t> </a:t>
            </a:r>
          </a:p>
          <a:p>
            <a:r>
              <a:rPr lang="el-GR" sz="2800" b="1" dirty="0" smtClean="0">
                <a:solidFill>
                  <a:sysClr val="windowText" lastClr="000000"/>
                </a:solidFill>
              </a:rPr>
              <a:t>              π.χ.         </a:t>
            </a:r>
            <a:r>
              <a:rPr lang="en-US" sz="2800" b="1" dirty="0" smtClean="0">
                <a:solidFill>
                  <a:sysClr val="windowText" lastClr="000000"/>
                </a:solidFill>
              </a:rPr>
              <a:t>HF         </a:t>
            </a:r>
            <a:r>
              <a:rPr lang="el-GR" sz="2800" b="1" dirty="0" smtClean="0">
                <a:solidFill>
                  <a:sysClr val="windowText" lastClr="000000"/>
                </a:solidFill>
              </a:rPr>
              <a:t> </a:t>
            </a:r>
            <a:r>
              <a:rPr lang="en-US" sz="2800" b="1" dirty="0" smtClean="0">
                <a:solidFill>
                  <a:sysClr val="windowText" lastClr="000000"/>
                </a:solidFill>
              </a:rPr>
              <a:t>   (H – F)</a:t>
            </a:r>
            <a:r>
              <a:rPr lang="el-GR" sz="2800" b="1" dirty="0" smtClean="0">
                <a:solidFill>
                  <a:sysClr val="windowText" lastClr="000000"/>
                </a:solidFill>
              </a:rPr>
              <a:t> </a:t>
            </a:r>
            <a:endParaRPr lang="el-GR" sz="2800" b="1" dirty="0">
              <a:solidFill>
                <a:sysClr val="windowText" lastClr="000000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TextBox"/>
          <p:cNvSpPr txBox="1"/>
          <p:nvPr/>
        </p:nvSpPr>
        <p:spPr>
          <a:xfrm>
            <a:off x="395536" y="11514"/>
            <a:ext cx="8424936" cy="49552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3200" b="1" dirty="0" smtClean="0">
                <a:latin typeface="Cambria" pitchFamily="18" charset="0"/>
              </a:rPr>
              <a:t>Έχουμε 2 ΕΙΔΗ ΔΕΣΜΩΝ:</a:t>
            </a:r>
          </a:p>
          <a:p>
            <a:r>
              <a:rPr lang="el-GR" sz="2000" dirty="0" smtClean="0">
                <a:latin typeface="Cambria" pitchFamily="18" charset="0"/>
              </a:rPr>
              <a:t> </a:t>
            </a:r>
            <a:endParaRPr lang="en-US" sz="2000" dirty="0" smtClean="0">
              <a:latin typeface="Cambria" pitchFamily="18" charset="0"/>
            </a:endParaRPr>
          </a:p>
          <a:p>
            <a:r>
              <a:rPr lang="el-GR" sz="2800" dirty="0" smtClean="0">
                <a:latin typeface="Cambria" pitchFamily="18" charset="0"/>
              </a:rPr>
              <a:t>Ι)      σ ( σίγμα)</a:t>
            </a:r>
          </a:p>
          <a:p>
            <a:endParaRPr lang="en-US" sz="2400" dirty="0" smtClean="0">
              <a:latin typeface="Aka-AcidGR-TotallyPlain" pitchFamily="50" charset="0"/>
              <a:ea typeface="Aka-AcidGR-TotallyPlain" pitchFamily="50" charset="0"/>
            </a:endParaRPr>
          </a:p>
          <a:p>
            <a:r>
              <a:rPr lang="el-GR" sz="2400" dirty="0" smtClean="0">
                <a:latin typeface="Aka-AcidGR-TotallyPlain" pitchFamily="50" charset="0"/>
                <a:ea typeface="Aka-AcidGR-TotallyPlain" pitchFamily="50" charset="0"/>
              </a:rPr>
              <a:t>  </a:t>
            </a:r>
          </a:p>
          <a:p>
            <a:endParaRPr lang="el-GR" sz="2400" dirty="0" smtClean="0">
              <a:latin typeface="Aka-AcidGR-TotallyPlain" pitchFamily="50" charset="0"/>
              <a:ea typeface="Aka-AcidGR-TotallyPlain" pitchFamily="50" charset="0"/>
            </a:endParaRPr>
          </a:p>
          <a:p>
            <a:endParaRPr lang="el-GR" sz="2400" dirty="0" smtClean="0">
              <a:latin typeface="Aka-AcidGR-TotallyPlain" pitchFamily="50" charset="0"/>
              <a:ea typeface="Aka-AcidGR-TotallyPlain" pitchFamily="50" charset="0"/>
            </a:endParaRPr>
          </a:p>
          <a:p>
            <a:endParaRPr lang="el-GR" sz="2000" dirty="0" smtClean="0">
              <a:latin typeface="Cambria" pitchFamily="18" charset="0"/>
            </a:endParaRPr>
          </a:p>
          <a:p>
            <a:endParaRPr lang="el-GR" sz="2000" dirty="0" smtClean="0">
              <a:latin typeface="Cambria" pitchFamily="18" charset="0"/>
            </a:endParaRPr>
          </a:p>
          <a:p>
            <a:endParaRPr lang="el-GR" sz="2000" dirty="0" smtClean="0">
              <a:latin typeface="Cambria" pitchFamily="18" charset="0"/>
            </a:endParaRPr>
          </a:p>
          <a:p>
            <a:endParaRPr lang="en-US" sz="2000" dirty="0" smtClean="0">
              <a:latin typeface="Cambria" pitchFamily="18" charset="0"/>
            </a:endParaRPr>
          </a:p>
          <a:p>
            <a:endParaRPr lang="el-GR" sz="2000" dirty="0" smtClean="0">
              <a:latin typeface="Cambria" pitchFamily="18" charset="0"/>
            </a:endParaRPr>
          </a:p>
          <a:p>
            <a:endParaRPr lang="el-GR" sz="2000" dirty="0" smtClean="0">
              <a:latin typeface="Cambria" pitchFamily="18" charset="0"/>
            </a:endParaRPr>
          </a:p>
          <a:p>
            <a:endParaRPr lang="el-GR" sz="2000" dirty="0" smtClean="0">
              <a:latin typeface="Cambria" pitchFamily="18" charset="0"/>
            </a:endParaRPr>
          </a:p>
        </p:txBody>
      </p:sp>
      <p:graphicFrame>
        <p:nvGraphicFramePr>
          <p:cNvPr id="6" name="5 - Αντικείμενο"/>
          <p:cNvGraphicFramePr>
            <a:graphicFrameLocks noChangeAspect="1"/>
          </p:cNvGraphicFramePr>
          <p:nvPr/>
        </p:nvGraphicFramePr>
        <p:xfrm>
          <a:off x="4514850" y="3340100"/>
          <a:ext cx="114300" cy="177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6132" name="Equation" r:id="rId3" imgW="114120" imgH="177480" progId="Equation.DSMT4">
                  <p:embed/>
                </p:oleObj>
              </mc:Choice>
              <mc:Fallback>
                <p:oleObj name="Equation" r:id="rId3" imgW="114120" imgH="1774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14850" y="3340100"/>
                        <a:ext cx="114300" cy="177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11 - Ορθογώνιο"/>
          <p:cNvSpPr/>
          <p:nvPr/>
        </p:nvSpPr>
        <p:spPr>
          <a:xfrm>
            <a:off x="7020272" y="6237312"/>
            <a:ext cx="2123728" cy="620688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 err="1" smtClean="0">
                <a:solidFill>
                  <a:schemeClr val="tx1"/>
                </a:solidFill>
                <a:latin typeface="Aka-AcidGR-TotallyPlain" pitchFamily="50" charset="0"/>
                <a:ea typeface="Aka-AcidGR-TotallyPlain" pitchFamily="50" charset="0"/>
              </a:rPr>
              <a:t>Σιάπκας</a:t>
            </a:r>
            <a:r>
              <a:rPr lang="el-GR" dirty="0" smtClean="0">
                <a:solidFill>
                  <a:schemeClr val="tx1"/>
                </a:solidFill>
                <a:latin typeface="Aka-AcidGR-TotallyPlain" pitchFamily="50" charset="0"/>
                <a:ea typeface="Aka-AcidGR-TotallyPlain" pitchFamily="50" charset="0"/>
              </a:rPr>
              <a:t> Δημήτρης</a:t>
            </a:r>
          </a:p>
          <a:p>
            <a:pPr algn="ctr"/>
            <a:r>
              <a:rPr lang="el-GR" dirty="0" smtClean="0">
                <a:solidFill>
                  <a:schemeClr val="tx1"/>
                </a:solidFill>
                <a:latin typeface="Aka-AcidGR-TotallyPlain" pitchFamily="50" charset="0"/>
                <a:ea typeface="Aka-AcidGR-TotallyPlain" pitchFamily="50" charset="0"/>
              </a:rPr>
              <a:t>Χημικός</a:t>
            </a:r>
            <a:endParaRPr lang="el-GR" dirty="0">
              <a:solidFill>
                <a:schemeClr val="tx1"/>
              </a:solidFill>
              <a:latin typeface="Aka-AcidGR-TotallyPlain" pitchFamily="50" charset="0"/>
              <a:ea typeface="Aka-AcidGR-TotallyPlain" pitchFamily="50" charset="0"/>
            </a:endParaRPr>
          </a:p>
        </p:txBody>
      </p:sp>
      <p:sp>
        <p:nvSpPr>
          <p:cNvPr id="76" name="75 - Ορθογώνιο"/>
          <p:cNvSpPr/>
          <p:nvPr/>
        </p:nvSpPr>
        <p:spPr>
          <a:xfrm>
            <a:off x="1763688" y="1628800"/>
            <a:ext cx="6192688" cy="50405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l-GR" sz="2800" b="1" dirty="0" smtClean="0">
                <a:solidFill>
                  <a:sysClr val="windowText" lastClr="000000"/>
                </a:solidFill>
              </a:rPr>
              <a:t>  </a:t>
            </a:r>
            <a:r>
              <a:rPr lang="el-GR" sz="2400" b="1" dirty="0" smtClean="0">
                <a:solidFill>
                  <a:sysClr val="windowText" lastClr="000000"/>
                </a:solidFill>
                <a:latin typeface="Cambria" pitchFamily="18" charset="0"/>
              </a:rPr>
              <a:t>επικάλυψη δύο </a:t>
            </a:r>
            <a:r>
              <a:rPr lang="en-US" sz="2400" b="1" dirty="0" smtClean="0">
                <a:solidFill>
                  <a:sysClr val="windowText" lastClr="000000"/>
                </a:solidFill>
                <a:latin typeface="Cambria" pitchFamily="18" charset="0"/>
              </a:rPr>
              <a:t>p </a:t>
            </a:r>
            <a:r>
              <a:rPr lang="el-GR" sz="2400" b="1" dirty="0" smtClean="0">
                <a:solidFill>
                  <a:sysClr val="windowText" lastClr="000000"/>
                </a:solidFill>
                <a:latin typeface="Cambria" pitchFamily="18" charset="0"/>
              </a:rPr>
              <a:t>ατομικών τροχιακών  </a:t>
            </a:r>
          </a:p>
          <a:p>
            <a:pPr algn="ctr"/>
            <a:r>
              <a:rPr lang="el-GR" sz="2800" b="1" dirty="0" smtClean="0">
                <a:solidFill>
                  <a:sysClr val="windowText" lastClr="000000"/>
                </a:solidFill>
              </a:rPr>
              <a:t>π.χ.         </a:t>
            </a:r>
            <a:r>
              <a:rPr lang="en-US" sz="2800" b="1" dirty="0" smtClean="0">
                <a:solidFill>
                  <a:sysClr val="windowText" lastClr="000000"/>
                </a:solidFill>
              </a:rPr>
              <a:t>F</a:t>
            </a:r>
            <a:r>
              <a:rPr lang="en-US" sz="2800" b="1" baseline="-25000" dirty="0" smtClean="0">
                <a:solidFill>
                  <a:sysClr val="windowText" lastClr="000000"/>
                </a:solidFill>
              </a:rPr>
              <a:t>2</a:t>
            </a:r>
            <a:r>
              <a:rPr lang="en-US" sz="2800" b="1" dirty="0" smtClean="0">
                <a:solidFill>
                  <a:sysClr val="windowText" lastClr="000000"/>
                </a:solidFill>
              </a:rPr>
              <a:t>         </a:t>
            </a:r>
            <a:r>
              <a:rPr lang="el-GR" sz="2800" b="1" dirty="0" smtClean="0">
                <a:solidFill>
                  <a:sysClr val="windowText" lastClr="000000"/>
                </a:solidFill>
              </a:rPr>
              <a:t> </a:t>
            </a:r>
            <a:r>
              <a:rPr lang="en-US" sz="2800" b="1" dirty="0" smtClean="0">
                <a:solidFill>
                  <a:sysClr val="windowText" lastClr="000000"/>
                </a:solidFill>
              </a:rPr>
              <a:t>   (F – F)</a:t>
            </a:r>
            <a:r>
              <a:rPr lang="el-GR" sz="2800" b="1" dirty="0" smtClean="0">
                <a:solidFill>
                  <a:sysClr val="windowText" lastClr="000000"/>
                </a:solidFill>
              </a:rPr>
              <a:t> </a:t>
            </a:r>
            <a:endParaRPr lang="el-GR" sz="2800" b="1" dirty="0">
              <a:solidFill>
                <a:sysClr val="windowText" lastClr="000000"/>
              </a:solidFill>
            </a:endParaRPr>
          </a:p>
        </p:txBody>
      </p:sp>
      <p:cxnSp>
        <p:nvCxnSpPr>
          <p:cNvPr id="78" name="77 - Ευθεία γραμμή σύνδεσης"/>
          <p:cNvCxnSpPr/>
          <p:nvPr/>
        </p:nvCxnSpPr>
        <p:spPr>
          <a:xfrm>
            <a:off x="395536" y="4509120"/>
            <a:ext cx="8352928" cy="0"/>
          </a:xfrm>
          <a:prstGeom prst="line">
            <a:avLst/>
          </a:prstGeom>
          <a:ln>
            <a:prstDash val="sysDash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grpSp>
        <p:nvGrpSpPr>
          <p:cNvPr id="5" name="83 - Ομάδα"/>
          <p:cNvGrpSpPr/>
          <p:nvPr/>
        </p:nvGrpSpPr>
        <p:grpSpPr>
          <a:xfrm>
            <a:off x="5004048" y="2996952"/>
            <a:ext cx="3096344" cy="3096344"/>
            <a:chOff x="4716016" y="2636912"/>
            <a:chExt cx="2646650" cy="2703001"/>
          </a:xfrm>
        </p:grpSpPr>
        <p:grpSp>
          <p:nvGrpSpPr>
            <p:cNvPr id="7" name="44 - Ομάδα"/>
            <p:cNvGrpSpPr/>
            <p:nvPr/>
          </p:nvGrpSpPr>
          <p:grpSpPr>
            <a:xfrm>
              <a:off x="4716016" y="2636912"/>
              <a:ext cx="2646650" cy="2703001"/>
              <a:chOff x="3923928" y="2148513"/>
              <a:chExt cx="2646650" cy="2703001"/>
            </a:xfrm>
          </p:grpSpPr>
          <p:sp>
            <p:nvSpPr>
              <p:cNvPr id="46" name="45 - Έλλειψη"/>
              <p:cNvSpPr/>
              <p:nvPr/>
            </p:nvSpPr>
            <p:spPr>
              <a:xfrm>
                <a:off x="4644008" y="2852936"/>
                <a:ext cx="1224136" cy="1224136"/>
              </a:xfrm>
              <a:prstGeom prst="ellipse">
                <a:avLst/>
              </a:prstGeom>
              <a:solidFill>
                <a:srgbClr val="00B050"/>
              </a:solidFill>
              <a:ln>
                <a:solidFill>
                  <a:srgbClr val="00B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lang="el-GR" b="1" dirty="0" smtClean="0">
                    <a:solidFill>
                      <a:sysClr val="windowText" lastClr="000000"/>
                    </a:solidFill>
                    <a:sym typeface="Symbol"/>
                  </a:rPr>
                  <a:t>     </a:t>
                </a:r>
                <a:endParaRPr lang="el-GR" b="1" dirty="0">
                  <a:solidFill>
                    <a:sysClr val="windowText" lastClr="000000"/>
                  </a:solidFill>
                </a:endParaRPr>
              </a:p>
            </p:txBody>
          </p:sp>
          <p:grpSp>
            <p:nvGrpSpPr>
              <p:cNvPr id="8" name="38 - Ομάδα"/>
              <p:cNvGrpSpPr/>
              <p:nvPr/>
            </p:nvGrpSpPr>
            <p:grpSpPr>
              <a:xfrm>
                <a:off x="3923928" y="2148513"/>
                <a:ext cx="2646650" cy="2703001"/>
                <a:chOff x="3923928" y="2148513"/>
                <a:chExt cx="2646650" cy="2703001"/>
              </a:xfrm>
            </p:grpSpPr>
            <p:grpSp>
              <p:nvGrpSpPr>
                <p:cNvPr id="9" name="37 - Ομάδα"/>
                <p:cNvGrpSpPr/>
                <p:nvPr/>
              </p:nvGrpSpPr>
              <p:grpSpPr>
                <a:xfrm>
                  <a:off x="3923928" y="3140968"/>
                  <a:ext cx="2646650" cy="720080"/>
                  <a:chOff x="3275148" y="4515350"/>
                  <a:chExt cx="3025044" cy="857866"/>
                </a:xfrm>
                <a:solidFill>
                  <a:schemeClr val="tx2">
                    <a:lumMod val="60000"/>
                    <a:lumOff val="40000"/>
                  </a:schemeClr>
                </a:solidFill>
                <a:scene3d>
                  <a:camera prst="orthographicFront">
                    <a:rot lat="1200000" lon="0" rev="0"/>
                  </a:camera>
                  <a:lightRig rig="threePt" dir="t"/>
                </a:scene3d>
              </p:grpSpPr>
              <p:grpSp>
                <p:nvGrpSpPr>
                  <p:cNvPr id="10" name="27 - Ομάδα"/>
                  <p:cNvGrpSpPr/>
                  <p:nvPr/>
                </p:nvGrpSpPr>
                <p:grpSpPr>
                  <a:xfrm rot="21316453">
                    <a:off x="4788024" y="4581129"/>
                    <a:ext cx="1512168" cy="792087"/>
                    <a:chOff x="3995936" y="3645025"/>
                    <a:chExt cx="1512168" cy="792087"/>
                  </a:xfrm>
                  <a:grpFill/>
                </p:grpSpPr>
                <p:sp>
                  <p:nvSpPr>
                    <p:cNvPr id="73" name="72 - Έλλειψη"/>
                    <p:cNvSpPr/>
                    <p:nvPr/>
                  </p:nvSpPr>
                  <p:spPr>
                    <a:xfrm rot="5400000">
                      <a:off x="4765688" y="3694696"/>
                      <a:ext cx="764752" cy="720080"/>
                    </a:xfrm>
                    <a:prstGeom prst="ellipse">
                      <a:avLst/>
                    </a:prstGeom>
                    <a:grpFill/>
                    <a:ln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l-GR"/>
                    </a:p>
                  </p:txBody>
                </p:sp>
                <p:sp>
                  <p:nvSpPr>
                    <p:cNvPr id="74" name="15 - Ισοσκελές τρίγωνο"/>
                    <p:cNvSpPr/>
                    <p:nvPr/>
                  </p:nvSpPr>
                  <p:spPr>
                    <a:xfrm rot="16517623">
                      <a:off x="4145020" y="3495941"/>
                      <a:ext cx="702741" cy="1000909"/>
                    </a:xfrm>
                    <a:prstGeom prst="triangle">
                      <a:avLst/>
                    </a:prstGeom>
                    <a:grpFill/>
                    <a:ln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l-GR"/>
                    </a:p>
                  </p:txBody>
                </p:sp>
              </p:grpSp>
              <p:grpSp>
                <p:nvGrpSpPr>
                  <p:cNvPr id="11" name="28 - Ομάδα"/>
                  <p:cNvGrpSpPr/>
                  <p:nvPr/>
                </p:nvGrpSpPr>
                <p:grpSpPr>
                  <a:xfrm rot="10494197">
                    <a:off x="3275148" y="4515350"/>
                    <a:ext cx="1512869" cy="792294"/>
                    <a:chOff x="3995936" y="3645025"/>
                    <a:chExt cx="1512869" cy="792294"/>
                  </a:xfrm>
                  <a:grpFill/>
                </p:grpSpPr>
                <p:sp>
                  <p:nvSpPr>
                    <p:cNvPr id="71" name="70 - Έλλειψη"/>
                    <p:cNvSpPr/>
                    <p:nvPr/>
                  </p:nvSpPr>
                  <p:spPr>
                    <a:xfrm rot="5400000">
                      <a:off x="4766388" y="3694902"/>
                      <a:ext cx="764754" cy="720080"/>
                    </a:xfrm>
                    <a:prstGeom prst="ellipse">
                      <a:avLst/>
                    </a:prstGeom>
                    <a:grpFill/>
                    <a:ln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l-GR"/>
                    </a:p>
                  </p:txBody>
                </p:sp>
                <p:sp>
                  <p:nvSpPr>
                    <p:cNvPr id="72" name="71 - Ισοσκελές τρίγωνο"/>
                    <p:cNvSpPr/>
                    <p:nvPr/>
                  </p:nvSpPr>
                  <p:spPr>
                    <a:xfrm rot="16517623">
                      <a:off x="4145020" y="3495941"/>
                      <a:ext cx="702741" cy="1000909"/>
                    </a:xfrm>
                    <a:prstGeom prst="triangle">
                      <a:avLst/>
                    </a:prstGeom>
                    <a:grpFill/>
                    <a:ln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l-GR"/>
                    </a:p>
                  </p:txBody>
                </p:sp>
              </p:grpSp>
            </p:grpSp>
            <p:grpSp>
              <p:nvGrpSpPr>
                <p:cNvPr id="13" name="37 - Ομάδα"/>
                <p:cNvGrpSpPr/>
                <p:nvPr/>
              </p:nvGrpSpPr>
              <p:grpSpPr>
                <a:xfrm rot="5400000">
                  <a:off x="3935536" y="3129360"/>
                  <a:ext cx="2646650" cy="797658"/>
                  <a:chOff x="3275148" y="4515350"/>
                  <a:chExt cx="3025044" cy="857866"/>
                </a:xfrm>
                <a:solidFill>
                  <a:schemeClr val="tx2">
                    <a:lumMod val="60000"/>
                    <a:lumOff val="40000"/>
                  </a:schemeClr>
                </a:solidFill>
                <a:scene3d>
                  <a:camera prst="orthographicFront">
                    <a:rot lat="600000" lon="0" rev="0"/>
                  </a:camera>
                  <a:lightRig rig="threePt" dir="t"/>
                </a:scene3d>
              </p:grpSpPr>
              <p:grpSp>
                <p:nvGrpSpPr>
                  <p:cNvPr id="14" name="27 - Ομάδα"/>
                  <p:cNvGrpSpPr/>
                  <p:nvPr/>
                </p:nvGrpSpPr>
                <p:grpSpPr>
                  <a:xfrm rot="21316453">
                    <a:off x="4788024" y="4581129"/>
                    <a:ext cx="1512168" cy="792087"/>
                    <a:chOff x="3995936" y="3645025"/>
                    <a:chExt cx="1512168" cy="792087"/>
                  </a:xfrm>
                  <a:grpFill/>
                </p:grpSpPr>
                <p:sp>
                  <p:nvSpPr>
                    <p:cNvPr id="67" name="66 - Έλλειψη"/>
                    <p:cNvSpPr/>
                    <p:nvPr/>
                  </p:nvSpPr>
                  <p:spPr>
                    <a:xfrm rot="5400000">
                      <a:off x="4765688" y="3694696"/>
                      <a:ext cx="764752" cy="720080"/>
                    </a:xfrm>
                    <a:prstGeom prst="ellipse">
                      <a:avLst/>
                    </a:prstGeom>
                    <a:grpFill/>
                    <a:ln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l-GR"/>
                    </a:p>
                  </p:txBody>
                </p:sp>
                <p:sp>
                  <p:nvSpPr>
                    <p:cNvPr id="68" name="67 - Ισοσκελές τρίγωνο"/>
                    <p:cNvSpPr/>
                    <p:nvPr/>
                  </p:nvSpPr>
                  <p:spPr>
                    <a:xfrm rot="16517623">
                      <a:off x="4145020" y="3495941"/>
                      <a:ext cx="702741" cy="1000909"/>
                    </a:xfrm>
                    <a:prstGeom prst="triangle">
                      <a:avLst/>
                    </a:prstGeom>
                    <a:grpFill/>
                    <a:ln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l-GR"/>
                    </a:p>
                  </p:txBody>
                </p:sp>
              </p:grpSp>
              <p:grpSp>
                <p:nvGrpSpPr>
                  <p:cNvPr id="15" name="28 - Ομάδα"/>
                  <p:cNvGrpSpPr/>
                  <p:nvPr/>
                </p:nvGrpSpPr>
                <p:grpSpPr>
                  <a:xfrm rot="10494197">
                    <a:off x="3275148" y="4515350"/>
                    <a:ext cx="1512869" cy="792294"/>
                    <a:chOff x="3995936" y="3645025"/>
                    <a:chExt cx="1512869" cy="792294"/>
                  </a:xfrm>
                  <a:grpFill/>
                </p:grpSpPr>
                <p:sp>
                  <p:nvSpPr>
                    <p:cNvPr id="65" name="64 - Έλλειψη"/>
                    <p:cNvSpPr/>
                    <p:nvPr/>
                  </p:nvSpPr>
                  <p:spPr>
                    <a:xfrm rot="5400000">
                      <a:off x="4766388" y="3694902"/>
                      <a:ext cx="764754" cy="720080"/>
                    </a:xfrm>
                    <a:prstGeom prst="ellipse">
                      <a:avLst/>
                    </a:prstGeom>
                    <a:grpFill/>
                    <a:ln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l-GR"/>
                    </a:p>
                  </p:txBody>
                </p:sp>
                <p:sp>
                  <p:nvSpPr>
                    <p:cNvPr id="66" name="65 - Ισοσκελές τρίγωνο"/>
                    <p:cNvSpPr/>
                    <p:nvPr/>
                  </p:nvSpPr>
                  <p:spPr>
                    <a:xfrm rot="16517623">
                      <a:off x="4145020" y="3495941"/>
                      <a:ext cx="702741" cy="1000909"/>
                    </a:xfrm>
                    <a:prstGeom prst="triangle">
                      <a:avLst/>
                    </a:prstGeom>
                    <a:grpFill/>
                    <a:ln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l-GR"/>
                    </a:p>
                  </p:txBody>
                </p:sp>
              </p:grpSp>
            </p:grpSp>
            <p:grpSp>
              <p:nvGrpSpPr>
                <p:cNvPr id="16" name="37 - Ομάδα"/>
                <p:cNvGrpSpPr/>
                <p:nvPr/>
              </p:nvGrpSpPr>
              <p:grpSpPr>
                <a:xfrm rot="7902311">
                  <a:off x="3942720" y="3073009"/>
                  <a:ext cx="2646650" cy="797658"/>
                  <a:chOff x="3275148" y="4515350"/>
                  <a:chExt cx="3025044" cy="857866"/>
                </a:xfrm>
                <a:solidFill>
                  <a:schemeClr val="tx2">
                    <a:lumMod val="60000"/>
                    <a:lumOff val="40000"/>
                  </a:schemeClr>
                </a:solidFill>
                <a:scene3d>
                  <a:camera prst="orthographicFront">
                    <a:rot lat="3000000" lon="600000" rev="0"/>
                  </a:camera>
                  <a:lightRig rig="threePt" dir="t"/>
                </a:scene3d>
              </p:grpSpPr>
              <p:grpSp>
                <p:nvGrpSpPr>
                  <p:cNvPr id="17" name="27 - Ομάδα"/>
                  <p:cNvGrpSpPr/>
                  <p:nvPr/>
                </p:nvGrpSpPr>
                <p:grpSpPr>
                  <a:xfrm rot="21316453">
                    <a:off x="4788024" y="4581129"/>
                    <a:ext cx="1512168" cy="792087"/>
                    <a:chOff x="3995936" y="3645025"/>
                    <a:chExt cx="1512168" cy="792087"/>
                  </a:xfrm>
                  <a:grpFill/>
                </p:grpSpPr>
                <p:sp>
                  <p:nvSpPr>
                    <p:cNvPr id="61" name="60 - Έλλειψη"/>
                    <p:cNvSpPr/>
                    <p:nvPr/>
                  </p:nvSpPr>
                  <p:spPr>
                    <a:xfrm rot="5400000">
                      <a:off x="4765688" y="3694696"/>
                      <a:ext cx="764752" cy="720080"/>
                    </a:xfrm>
                    <a:prstGeom prst="ellipse">
                      <a:avLst/>
                    </a:prstGeom>
                    <a:grpFill/>
                    <a:ln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l-GR"/>
                    </a:p>
                  </p:txBody>
                </p:sp>
                <p:sp>
                  <p:nvSpPr>
                    <p:cNvPr id="62" name="61 - Ισοσκελές τρίγωνο"/>
                    <p:cNvSpPr/>
                    <p:nvPr/>
                  </p:nvSpPr>
                  <p:spPr>
                    <a:xfrm rot="16517623">
                      <a:off x="4145020" y="3495941"/>
                      <a:ext cx="702741" cy="1000909"/>
                    </a:xfrm>
                    <a:prstGeom prst="triangle">
                      <a:avLst/>
                    </a:prstGeom>
                    <a:grpFill/>
                    <a:ln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l-GR"/>
                    </a:p>
                  </p:txBody>
                </p:sp>
              </p:grpSp>
              <p:grpSp>
                <p:nvGrpSpPr>
                  <p:cNvPr id="18" name="28 - Ομάδα"/>
                  <p:cNvGrpSpPr/>
                  <p:nvPr/>
                </p:nvGrpSpPr>
                <p:grpSpPr>
                  <a:xfrm rot="10494197">
                    <a:off x="3275148" y="4515350"/>
                    <a:ext cx="1512869" cy="792294"/>
                    <a:chOff x="3995936" y="3645025"/>
                    <a:chExt cx="1512869" cy="792294"/>
                  </a:xfrm>
                  <a:grpFill/>
                </p:grpSpPr>
                <p:sp>
                  <p:nvSpPr>
                    <p:cNvPr id="59" name="58 - Έλλειψη"/>
                    <p:cNvSpPr/>
                    <p:nvPr/>
                  </p:nvSpPr>
                  <p:spPr>
                    <a:xfrm rot="5400000">
                      <a:off x="4766388" y="3694902"/>
                      <a:ext cx="764754" cy="720080"/>
                    </a:xfrm>
                    <a:prstGeom prst="ellipse">
                      <a:avLst/>
                    </a:prstGeom>
                    <a:grpFill/>
                    <a:ln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l-GR"/>
                    </a:p>
                  </p:txBody>
                </p:sp>
                <p:sp>
                  <p:nvSpPr>
                    <p:cNvPr id="60" name="59 - Ισοσκελές τρίγωνο"/>
                    <p:cNvSpPr/>
                    <p:nvPr/>
                  </p:nvSpPr>
                  <p:spPr>
                    <a:xfrm rot="16517623">
                      <a:off x="4145020" y="3495941"/>
                      <a:ext cx="702741" cy="1000909"/>
                    </a:xfrm>
                    <a:prstGeom prst="triangle">
                      <a:avLst/>
                    </a:prstGeom>
                    <a:grpFill/>
                    <a:ln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l-GR"/>
                    </a:p>
                  </p:txBody>
                </p:sp>
              </p:grpSp>
            </p:grpSp>
          </p:grpSp>
          <p:sp>
            <p:nvSpPr>
              <p:cNvPr id="49" name="48 - Έλλειψη"/>
              <p:cNvSpPr/>
              <p:nvPr/>
            </p:nvSpPr>
            <p:spPr>
              <a:xfrm>
                <a:off x="5148064" y="3429000"/>
                <a:ext cx="144016" cy="144016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sp>
          <p:nvSpPr>
            <p:cNvPr id="80" name="79 - Ορθογώνιο"/>
            <p:cNvSpPr/>
            <p:nvPr/>
          </p:nvSpPr>
          <p:spPr>
            <a:xfrm>
              <a:off x="5796136" y="2780928"/>
              <a:ext cx="504056" cy="43204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l-GR" dirty="0" err="1" smtClean="0">
                  <a:solidFill>
                    <a:sysClr val="windowText" lastClr="000000"/>
                  </a:solidFill>
                  <a:sym typeface="Symbol"/>
                </a:rPr>
                <a:t></a:t>
              </a:r>
              <a:endParaRPr lang="el-GR" dirty="0">
                <a:solidFill>
                  <a:sysClr val="windowText" lastClr="000000"/>
                </a:solidFill>
              </a:endParaRPr>
            </a:p>
          </p:txBody>
        </p:sp>
        <p:sp>
          <p:nvSpPr>
            <p:cNvPr id="81" name="80 - Ορθογώνιο"/>
            <p:cNvSpPr/>
            <p:nvPr/>
          </p:nvSpPr>
          <p:spPr>
            <a:xfrm>
              <a:off x="6588224" y="3068960"/>
              <a:ext cx="504056" cy="43204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l-GR" dirty="0" err="1" smtClean="0">
                  <a:solidFill>
                    <a:sysClr val="windowText" lastClr="000000"/>
                  </a:solidFill>
                  <a:sym typeface="Symbol"/>
                </a:rPr>
                <a:t></a:t>
              </a:r>
              <a:endParaRPr lang="el-GR" dirty="0">
                <a:solidFill>
                  <a:sysClr val="windowText" lastClr="000000"/>
                </a:solidFill>
              </a:endParaRPr>
            </a:p>
          </p:txBody>
        </p:sp>
        <p:sp>
          <p:nvSpPr>
            <p:cNvPr id="83" name="82 - Ορθογώνιο"/>
            <p:cNvSpPr/>
            <p:nvPr/>
          </p:nvSpPr>
          <p:spPr>
            <a:xfrm>
              <a:off x="4716016" y="3789040"/>
              <a:ext cx="504056" cy="43204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l-GR" dirty="0" smtClean="0">
                  <a:solidFill>
                    <a:sysClr val="windowText" lastClr="000000"/>
                  </a:solidFill>
                  <a:sym typeface="Symbol"/>
                </a:rPr>
                <a:t></a:t>
              </a:r>
              <a:endParaRPr lang="el-GR" dirty="0">
                <a:solidFill>
                  <a:sysClr val="windowText" lastClr="000000"/>
                </a:solidFill>
              </a:endParaRPr>
            </a:p>
          </p:txBody>
        </p:sp>
      </p:grpSp>
      <p:grpSp>
        <p:nvGrpSpPr>
          <p:cNvPr id="40" name="83 - Ομάδα"/>
          <p:cNvGrpSpPr/>
          <p:nvPr/>
        </p:nvGrpSpPr>
        <p:grpSpPr>
          <a:xfrm>
            <a:off x="971600" y="2996952"/>
            <a:ext cx="3096344" cy="3096344"/>
            <a:chOff x="4716016" y="2636912"/>
            <a:chExt cx="2646650" cy="2703001"/>
          </a:xfrm>
        </p:grpSpPr>
        <p:grpSp>
          <p:nvGrpSpPr>
            <p:cNvPr id="41" name="44 - Ομάδα"/>
            <p:cNvGrpSpPr/>
            <p:nvPr/>
          </p:nvGrpSpPr>
          <p:grpSpPr>
            <a:xfrm>
              <a:off x="4716016" y="2636912"/>
              <a:ext cx="2646650" cy="2703001"/>
              <a:chOff x="3923928" y="2148513"/>
              <a:chExt cx="2646650" cy="2703001"/>
            </a:xfrm>
          </p:grpSpPr>
          <p:sp>
            <p:nvSpPr>
              <p:cNvPr id="47" name="46 - Έλλειψη"/>
              <p:cNvSpPr/>
              <p:nvPr/>
            </p:nvSpPr>
            <p:spPr>
              <a:xfrm>
                <a:off x="4644008" y="2852936"/>
                <a:ext cx="1224136" cy="1224136"/>
              </a:xfrm>
              <a:prstGeom prst="ellipse">
                <a:avLst/>
              </a:prstGeom>
              <a:solidFill>
                <a:srgbClr val="00B050"/>
              </a:solidFill>
              <a:ln>
                <a:solidFill>
                  <a:srgbClr val="00B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lang="el-GR" b="1" dirty="0" smtClean="0">
                    <a:solidFill>
                      <a:sysClr val="windowText" lastClr="000000"/>
                    </a:solidFill>
                    <a:sym typeface="Symbol"/>
                  </a:rPr>
                  <a:t>     </a:t>
                </a:r>
                <a:endParaRPr lang="el-GR" b="1" dirty="0">
                  <a:solidFill>
                    <a:sysClr val="windowText" lastClr="000000"/>
                  </a:solidFill>
                </a:endParaRPr>
              </a:p>
            </p:txBody>
          </p:sp>
          <p:grpSp>
            <p:nvGrpSpPr>
              <p:cNvPr id="48" name="38 - Ομάδα"/>
              <p:cNvGrpSpPr/>
              <p:nvPr/>
            </p:nvGrpSpPr>
            <p:grpSpPr>
              <a:xfrm>
                <a:off x="3923928" y="2148513"/>
                <a:ext cx="2646650" cy="2703001"/>
                <a:chOff x="3923928" y="2148513"/>
                <a:chExt cx="2646650" cy="2703001"/>
              </a:xfrm>
            </p:grpSpPr>
            <p:grpSp>
              <p:nvGrpSpPr>
                <p:cNvPr id="51" name="37 - Ομάδα"/>
                <p:cNvGrpSpPr/>
                <p:nvPr/>
              </p:nvGrpSpPr>
              <p:grpSpPr>
                <a:xfrm>
                  <a:off x="3923928" y="3140968"/>
                  <a:ext cx="2646650" cy="720080"/>
                  <a:chOff x="3275148" y="4515350"/>
                  <a:chExt cx="3025044" cy="857866"/>
                </a:xfrm>
                <a:solidFill>
                  <a:schemeClr val="tx2">
                    <a:lumMod val="60000"/>
                    <a:lumOff val="40000"/>
                  </a:schemeClr>
                </a:solidFill>
                <a:scene3d>
                  <a:camera prst="orthographicFront">
                    <a:rot lat="1200000" lon="0" rev="0"/>
                  </a:camera>
                  <a:lightRig rig="threePt" dir="t"/>
                </a:scene3d>
              </p:grpSpPr>
              <p:grpSp>
                <p:nvGrpSpPr>
                  <p:cNvPr id="84" name="27 - Ομάδα"/>
                  <p:cNvGrpSpPr/>
                  <p:nvPr/>
                </p:nvGrpSpPr>
                <p:grpSpPr>
                  <a:xfrm rot="21316453">
                    <a:off x="4788024" y="4581129"/>
                    <a:ext cx="1512168" cy="792087"/>
                    <a:chOff x="3995936" y="3645025"/>
                    <a:chExt cx="1512168" cy="792087"/>
                  </a:xfrm>
                  <a:grpFill/>
                </p:grpSpPr>
                <p:sp>
                  <p:nvSpPr>
                    <p:cNvPr id="88" name="87 - Έλλειψη"/>
                    <p:cNvSpPr/>
                    <p:nvPr/>
                  </p:nvSpPr>
                  <p:spPr>
                    <a:xfrm rot="5400000">
                      <a:off x="4765688" y="3694696"/>
                      <a:ext cx="764752" cy="720080"/>
                    </a:xfrm>
                    <a:prstGeom prst="ellipse">
                      <a:avLst/>
                    </a:prstGeom>
                    <a:grpFill/>
                    <a:ln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l-GR"/>
                    </a:p>
                  </p:txBody>
                </p:sp>
                <p:sp>
                  <p:nvSpPr>
                    <p:cNvPr id="89" name="15 - Ισοσκελές τρίγωνο"/>
                    <p:cNvSpPr/>
                    <p:nvPr/>
                  </p:nvSpPr>
                  <p:spPr>
                    <a:xfrm rot="16517623">
                      <a:off x="4145020" y="3495941"/>
                      <a:ext cx="702741" cy="1000909"/>
                    </a:xfrm>
                    <a:prstGeom prst="triangle">
                      <a:avLst/>
                    </a:prstGeom>
                    <a:grpFill/>
                    <a:ln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l-GR"/>
                    </a:p>
                  </p:txBody>
                </p:sp>
              </p:grpSp>
              <p:grpSp>
                <p:nvGrpSpPr>
                  <p:cNvPr id="85" name="28 - Ομάδα"/>
                  <p:cNvGrpSpPr/>
                  <p:nvPr/>
                </p:nvGrpSpPr>
                <p:grpSpPr>
                  <a:xfrm rot="10494197">
                    <a:off x="3275148" y="4515350"/>
                    <a:ext cx="1512869" cy="792294"/>
                    <a:chOff x="3995936" y="3645025"/>
                    <a:chExt cx="1512869" cy="792294"/>
                  </a:xfrm>
                  <a:grpFill/>
                </p:grpSpPr>
                <p:sp>
                  <p:nvSpPr>
                    <p:cNvPr id="86" name="85 - Έλλειψη"/>
                    <p:cNvSpPr/>
                    <p:nvPr/>
                  </p:nvSpPr>
                  <p:spPr>
                    <a:xfrm rot="5400000">
                      <a:off x="4766388" y="3694902"/>
                      <a:ext cx="764754" cy="720080"/>
                    </a:xfrm>
                    <a:prstGeom prst="ellipse">
                      <a:avLst/>
                    </a:prstGeom>
                    <a:grpFill/>
                    <a:ln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l-GR"/>
                    </a:p>
                  </p:txBody>
                </p:sp>
                <p:sp>
                  <p:nvSpPr>
                    <p:cNvPr id="87" name="86 - Ισοσκελές τρίγωνο"/>
                    <p:cNvSpPr/>
                    <p:nvPr/>
                  </p:nvSpPr>
                  <p:spPr>
                    <a:xfrm rot="16517623">
                      <a:off x="4145020" y="3495941"/>
                      <a:ext cx="702741" cy="1000909"/>
                    </a:xfrm>
                    <a:prstGeom prst="triangle">
                      <a:avLst/>
                    </a:prstGeom>
                    <a:grpFill/>
                    <a:ln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l-GR"/>
                    </a:p>
                  </p:txBody>
                </p:sp>
              </p:grpSp>
            </p:grpSp>
            <p:grpSp>
              <p:nvGrpSpPr>
                <p:cNvPr id="52" name="37 - Ομάδα"/>
                <p:cNvGrpSpPr/>
                <p:nvPr/>
              </p:nvGrpSpPr>
              <p:grpSpPr>
                <a:xfrm rot="5400000">
                  <a:off x="3935536" y="3129360"/>
                  <a:ext cx="2646650" cy="797658"/>
                  <a:chOff x="3275148" y="4515350"/>
                  <a:chExt cx="3025044" cy="857866"/>
                </a:xfrm>
                <a:solidFill>
                  <a:schemeClr val="tx2">
                    <a:lumMod val="60000"/>
                    <a:lumOff val="40000"/>
                  </a:schemeClr>
                </a:solidFill>
                <a:scene3d>
                  <a:camera prst="orthographicFront">
                    <a:rot lat="600000" lon="0" rev="0"/>
                  </a:camera>
                  <a:lightRig rig="threePt" dir="t"/>
                </a:scene3d>
              </p:grpSpPr>
              <p:grpSp>
                <p:nvGrpSpPr>
                  <p:cNvPr id="64" name="27 - Ομάδα"/>
                  <p:cNvGrpSpPr/>
                  <p:nvPr/>
                </p:nvGrpSpPr>
                <p:grpSpPr>
                  <a:xfrm rot="21316453">
                    <a:off x="4788024" y="4581129"/>
                    <a:ext cx="1512168" cy="792087"/>
                    <a:chOff x="3995936" y="3645025"/>
                    <a:chExt cx="1512168" cy="792087"/>
                  </a:xfrm>
                  <a:grpFill/>
                </p:grpSpPr>
                <p:sp>
                  <p:nvSpPr>
                    <p:cNvPr id="77" name="76 - Έλλειψη"/>
                    <p:cNvSpPr/>
                    <p:nvPr/>
                  </p:nvSpPr>
                  <p:spPr>
                    <a:xfrm rot="5400000">
                      <a:off x="4765688" y="3694696"/>
                      <a:ext cx="764752" cy="720080"/>
                    </a:xfrm>
                    <a:prstGeom prst="ellipse">
                      <a:avLst/>
                    </a:prstGeom>
                    <a:grpFill/>
                    <a:ln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l-GR"/>
                    </a:p>
                  </p:txBody>
                </p:sp>
                <p:sp>
                  <p:nvSpPr>
                    <p:cNvPr id="79" name="78 - Ισοσκελές τρίγωνο"/>
                    <p:cNvSpPr/>
                    <p:nvPr/>
                  </p:nvSpPr>
                  <p:spPr>
                    <a:xfrm rot="16517623">
                      <a:off x="4145020" y="3495941"/>
                      <a:ext cx="702741" cy="1000909"/>
                    </a:xfrm>
                    <a:prstGeom prst="triangle">
                      <a:avLst/>
                    </a:prstGeom>
                    <a:grpFill/>
                    <a:ln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l-GR"/>
                    </a:p>
                  </p:txBody>
                </p:sp>
              </p:grpSp>
              <p:grpSp>
                <p:nvGrpSpPr>
                  <p:cNvPr id="69" name="28 - Ομάδα"/>
                  <p:cNvGrpSpPr/>
                  <p:nvPr/>
                </p:nvGrpSpPr>
                <p:grpSpPr>
                  <a:xfrm rot="10494197">
                    <a:off x="3275148" y="4515350"/>
                    <a:ext cx="1512869" cy="792294"/>
                    <a:chOff x="3995936" y="3645025"/>
                    <a:chExt cx="1512869" cy="792294"/>
                  </a:xfrm>
                  <a:grpFill/>
                </p:grpSpPr>
                <p:sp>
                  <p:nvSpPr>
                    <p:cNvPr id="70" name="69 - Έλλειψη"/>
                    <p:cNvSpPr/>
                    <p:nvPr/>
                  </p:nvSpPr>
                  <p:spPr>
                    <a:xfrm rot="5400000">
                      <a:off x="4766388" y="3694902"/>
                      <a:ext cx="764754" cy="720080"/>
                    </a:xfrm>
                    <a:prstGeom prst="ellipse">
                      <a:avLst/>
                    </a:prstGeom>
                    <a:grpFill/>
                    <a:ln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l-GR"/>
                    </a:p>
                  </p:txBody>
                </p:sp>
                <p:sp>
                  <p:nvSpPr>
                    <p:cNvPr id="75" name="74 - Ισοσκελές τρίγωνο"/>
                    <p:cNvSpPr/>
                    <p:nvPr/>
                  </p:nvSpPr>
                  <p:spPr>
                    <a:xfrm rot="16517623">
                      <a:off x="4145020" y="3495941"/>
                      <a:ext cx="702741" cy="1000909"/>
                    </a:xfrm>
                    <a:prstGeom prst="triangle">
                      <a:avLst/>
                    </a:prstGeom>
                    <a:grpFill/>
                    <a:ln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l-GR"/>
                    </a:p>
                  </p:txBody>
                </p:sp>
              </p:grpSp>
            </p:grpSp>
            <p:grpSp>
              <p:nvGrpSpPr>
                <p:cNvPr id="53" name="37 - Ομάδα"/>
                <p:cNvGrpSpPr/>
                <p:nvPr/>
              </p:nvGrpSpPr>
              <p:grpSpPr>
                <a:xfrm rot="7902311">
                  <a:off x="3942720" y="3073009"/>
                  <a:ext cx="2646650" cy="797658"/>
                  <a:chOff x="3275148" y="4515350"/>
                  <a:chExt cx="3025044" cy="857866"/>
                </a:xfrm>
                <a:solidFill>
                  <a:schemeClr val="tx2">
                    <a:lumMod val="60000"/>
                    <a:lumOff val="40000"/>
                  </a:schemeClr>
                </a:solidFill>
                <a:scene3d>
                  <a:camera prst="orthographicFront">
                    <a:rot lat="3000000" lon="600000" rev="0"/>
                  </a:camera>
                  <a:lightRig rig="threePt" dir="t"/>
                </a:scene3d>
              </p:grpSpPr>
              <p:grpSp>
                <p:nvGrpSpPr>
                  <p:cNvPr id="54" name="27 - Ομάδα"/>
                  <p:cNvGrpSpPr/>
                  <p:nvPr/>
                </p:nvGrpSpPr>
                <p:grpSpPr>
                  <a:xfrm rot="21316453">
                    <a:off x="4788024" y="4581129"/>
                    <a:ext cx="1512168" cy="792087"/>
                    <a:chOff x="3995936" y="3645025"/>
                    <a:chExt cx="1512168" cy="792087"/>
                  </a:xfrm>
                  <a:grpFill/>
                </p:grpSpPr>
                <p:sp>
                  <p:nvSpPr>
                    <p:cNvPr id="58" name="57 - Έλλειψη"/>
                    <p:cNvSpPr/>
                    <p:nvPr/>
                  </p:nvSpPr>
                  <p:spPr>
                    <a:xfrm rot="5400000">
                      <a:off x="4765688" y="3694696"/>
                      <a:ext cx="764752" cy="720080"/>
                    </a:xfrm>
                    <a:prstGeom prst="ellipse">
                      <a:avLst/>
                    </a:prstGeom>
                    <a:grpFill/>
                    <a:ln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l-GR"/>
                    </a:p>
                  </p:txBody>
                </p:sp>
                <p:sp>
                  <p:nvSpPr>
                    <p:cNvPr id="63" name="62 - Ισοσκελές τρίγωνο"/>
                    <p:cNvSpPr/>
                    <p:nvPr/>
                  </p:nvSpPr>
                  <p:spPr>
                    <a:xfrm rot="16517623">
                      <a:off x="4145020" y="3495941"/>
                      <a:ext cx="702741" cy="1000909"/>
                    </a:xfrm>
                    <a:prstGeom prst="triangle">
                      <a:avLst/>
                    </a:prstGeom>
                    <a:grpFill/>
                    <a:ln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l-GR"/>
                    </a:p>
                  </p:txBody>
                </p:sp>
              </p:grpSp>
              <p:grpSp>
                <p:nvGrpSpPr>
                  <p:cNvPr id="55" name="28 - Ομάδα"/>
                  <p:cNvGrpSpPr/>
                  <p:nvPr/>
                </p:nvGrpSpPr>
                <p:grpSpPr>
                  <a:xfrm rot="10494197">
                    <a:off x="3275148" y="4515350"/>
                    <a:ext cx="1512869" cy="792294"/>
                    <a:chOff x="3995936" y="3645025"/>
                    <a:chExt cx="1512869" cy="792294"/>
                  </a:xfrm>
                  <a:grpFill/>
                </p:grpSpPr>
                <p:sp>
                  <p:nvSpPr>
                    <p:cNvPr id="56" name="55 - Έλλειψη"/>
                    <p:cNvSpPr/>
                    <p:nvPr/>
                  </p:nvSpPr>
                  <p:spPr>
                    <a:xfrm rot="5400000">
                      <a:off x="4766388" y="3694902"/>
                      <a:ext cx="764754" cy="720080"/>
                    </a:xfrm>
                    <a:prstGeom prst="ellipse">
                      <a:avLst/>
                    </a:prstGeom>
                    <a:grpFill/>
                    <a:ln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l-GR"/>
                    </a:p>
                  </p:txBody>
                </p:sp>
                <p:sp>
                  <p:nvSpPr>
                    <p:cNvPr id="57" name="56 - Ισοσκελές τρίγωνο"/>
                    <p:cNvSpPr/>
                    <p:nvPr/>
                  </p:nvSpPr>
                  <p:spPr>
                    <a:xfrm rot="16517623">
                      <a:off x="4145020" y="3495941"/>
                      <a:ext cx="702741" cy="1000909"/>
                    </a:xfrm>
                    <a:prstGeom prst="triangle">
                      <a:avLst/>
                    </a:prstGeom>
                    <a:grpFill/>
                    <a:ln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l-GR"/>
                    </a:p>
                  </p:txBody>
                </p:sp>
              </p:grpSp>
            </p:grpSp>
          </p:grpSp>
          <p:sp>
            <p:nvSpPr>
              <p:cNvPr id="50" name="49 - Έλλειψη"/>
              <p:cNvSpPr/>
              <p:nvPr/>
            </p:nvSpPr>
            <p:spPr>
              <a:xfrm>
                <a:off x="5148064" y="3429000"/>
                <a:ext cx="144016" cy="144016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sp>
          <p:nvSpPr>
            <p:cNvPr id="42" name="41 - Ορθογώνιο"/>
            <p:cNvSpPr/>
            <p:nvPr/>
          </p:nvSpPr>
          <p:spPr>
            <a:xfrm>
              <a:off x="5796136" y="2780928"/>
              <a:ext cx="504056" cy="43204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l-GR" dirty="0" err="1" smtClean="0">
                  <a:solidFill>
                    <a:sysClr val="windowText" lastClr="000000"/>
                  </a:solidFill>
                  <a:sym typeface="Symbol"/>
                </a:rPr>
                <a:t></a:t>
              </a:r>
              <a:endParaRPr lang="el-GR" dirty="0">
                <a:solidFill>
                  <a:sysClr val="windowText" lastClr="000000"/>
                </a:solidFill>
              </a:endParaRPr>
            </a:p>
          </p:txBody>
        </p:sp>
        <p:sp>
          <p:nvSpPr>
            <p:cNvPr id="44" name="43 - Ορθογώνιο"/>
            <p:cNvSpPr/>
            <p:nvPr/>
          </p:nvSpPr>
          <p:spPr>
            <a:xfrm>
              <a:off x="6588224" y="3068960"/>
              <a:ext cx="504056" cy="43204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l-GR" dirty="0" err="1" smtClean="0">
                  <a:solidFill>
                    <a:sysClr val="windowText" lastClr="000000"/>
                  </a:solidFill>
                  <a:sym typeface="Symbol"/>
                </a:rPr>
                <a:t></a:t>
              </a:r>
              <a:endParaRPr lang="el-GR" dirty="0">
                <a:solidFill>
                  <a:sysClr val="windowText" lastClr="000000"/>
                </a:solidFill>
              </a:endParaRPr>
            </a:p>
          </p:txBody>
        </p:sp>
        <p:sp>
          <p:nvSpPr>
            <p:cNvPr id="45" name="44 - Ορθογώνιο"/>
            <p:cNvSpPr/>
            <p:nvPr/>
          </p:nvSpPr>
          <p:spPr>
            <a:xfrm>
              <a:off x="6747166" y="3768401"/>
              <a:ext cx="504056" cy="43204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l-GR" dirty="0" smtClean="0">
                  <a:solidFill>
                    <a:sysClr val="windowText" lastClr="000000"/>
                  </a:solidFill>
                  <a:sym typeface="Symbol"/>
                </a:rPr>
                <a:t></a:t>
              </a:r>
              <a:endParaRPr lang="el-GR" dirty="0">
                <a:solidFill>
                  <a:sysClr val="windowText" lastClr="000000"/>
                </a:solidFill>
              </a:endParaRPr>
            </a:p>
          </p:txBody>
        </p:sp>
      </p:grp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TextBox"/>
          <p:cNvSpPr txBox="1"/>
          <p:nvPr/>
        </p:nvSpPr>
        <p:spPr>
          <a:xfrm>
            <a:off x="395536" y="11514"/>
            <a:ext cx="8424936" cy="45858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3200" b="1" dirty="0" smtClean="0">
                <a:latin typeface="Cambria" pitchFamily="18" charset="0"/>
              </a:rPr>
              <a:t>Έχουμε 2 ΕΙΔΗ ΔΕΣΜΩΝ:</a:t>
            </a:r>
          </a:p>
          <a:p>
            <a:r>
              <a:rPr lang="el-GR" sz="2000" dirty="0" smtClean="0">
                <a:latin typeface="Cambria" pitchFamily="18" charset="0"/>
              </a:rPr>
              <a:t> </a:t>
            </a:r>
            <a:endParaRPr lang="en-US" sz="2000" dirty="0" smtClean="0">
              <a:latin typeface="Cambria" pitchFamily="18" charset="0"/>
            </a:endParaRPr>
          </a:p>
          <a:p>
            <a:r>
              <a:rPr lang="el-GR" sz="2800" dirty="0" smtClean="0">
                <a:latin typeface="Cambria" pitchFamily="18" charset="0"/>
              </a:rPr>
              <a:t>Ι)      σ ( σίγμα)</a:t>
            </a:r>
          </a:p>
          <a:p>
            <a:endParaRPr lang="en-US" sz="2400" dirty="0" smtClean="0">
              <a:latin typeface="Aka-AcidGR-TotallyPlain" pitchFamily="50" charset="0"/>
              <a:ea typeface="Aka-AcidGR-TotallyPlain" pitchFamily="50" charset="0"/>
            </a:endParaRPr>
          </a:p>
          <a:p>
            <a:endParaRPr lang="el-GR" sz="2400" dirty="0" smtClean="0">
              <a:latin typeface="Aka-AcidGR-TotallyPlain" pitchFamily="50" charset="0"/>
              <a:ea typeface="Aka-AcidGR-TotallyPlain" pitchFamily="50" charset="0"/>
            </a:endParaRPr>
          </a:p>
          <a:p>
            <a:endParaRPr lang="el-GR" sz="2400" dirty="0" smtClean="0">
              <a:latin typeface="Aka-AcidGR-TotallyPlain" pitchFamily="50" charset="0"/>
              <a:ea typeface="Aka-AcidGR-TotallyPlain" pitchFamily="50" charset="0"/>
            </a:endParaRPr>
          </a:p>
          <a:p>
            <a:endParaRPr lang="el-GR" sz="2000" dirty="0" smtClean="0">
              <a:latin typeface="Cambria" pitchFamily="18" charset="0"/>
            </a:endParaRPr>
          </a:p>
          <a:p>
            <a:endParaRPr lang="el-GR" sz="2000" dirty="0" smtClean="0">
              <a:latin typeface="Cambria" pitchFamily="18" charset="0"/>
            </a:endParaRPr>
          </a:p>
          <a:p>
            <a:endParaRPr lang="el-GR" sz="2000" dirty="0" smtClean="0">
              <a:latin typeface="Cambria" pitchFamily="18" charset="0"/>
            </a:endParaRPr>
          </a:p>
          <a:p>
            <a:endParaRPr lang="en-US" sz="2000" dirty="0" smtClean="0">
              <a:latin typeface="Cambria" pitchFamily="18" charset="0"/>
            </a:endParaRPr>
          </a:p>
          <a:p>
            <a:endParaRPr lang="el-GR" sz="2000" dirty="0" smtClean="0">
              <a:latin typeface="Cambria" pitchFamily="18" charset="0"/>
            </a:endParaRPr>
          </a:p>
          <a:p>
            <a:endParaRPr lang="el-GR" sz="2000" dirty="0" smtClean="0">
              <a:latin typeface="Cambria" pitchFamily="18" charset="0"/>
            </a:endParaRPr>
          </a:p>
          <a:p>
            <a:endParaRPr lang="el-GR" sz="2000" dirty="0" smtClean="0">
              <a:latin typeface="Cambria" pitchFamily="18" charset="0"/>
            </a:endParaRPr>
          </a:p>
        </p:txBody>
      </p:sp>
      <p:graphicFrame>
        <p:nvGraphicFramePr>
          <p:cNvPr id="6" name="5 - Αντικείμενο"/>
          <p:cNvGraphicFramePr>
            <a:graphicFrameLocks noChangeAspect="1"/>
          </p:cNvGraphicFramePr>
          <p:nvPr/>
        </p:nvGraphicFramePr>
        <p:xfrm>
          <a:off x="4514850" y="3340100"/>
          <a:ext cx="114300" cy="177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7156" name="Equation" r:id="rId3" imgW="114120" imgH="177480" progId="Equation.DSMT4">
                  <p:embed/>
                </p:oleObj>
              </mc:Choice>
              <mc:Fallback>
                <p:oleObj name="Equation" r:id="rId3" imgW="114120" imgH="1774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14850" y="3340100"/>
                        <a:ext cx="114300" cy="177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11 - Ορθογώνιο"/>
          <p:cNvSpPr/>
          <p:nvPr/>
        </p:nvSpPr>
        <p:spPr>
          <a:xfrm>
            <a:off x="7020272" y="6237312"/>
            <a:ext cx="2123728" cy="620688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 err="1" smtClean="0">
                <a:solidFill>
                  <a:schemeClr val="tx1"/>
                </a:solidFill>
                <a:latin typeface="Aka-AcidGR-TotallyPlain" pitchFamily="50" charset="0"/>
                <a:ea typeface="Aka-AcidGR-TotallyPlain" pitchFamily="50" charset="0"/>
              </a:rPr>
              <a:t>Σιάπκας</a:t>
            </a:r>
            <a:r>
              <a:rPr lang="el-GR" dirty="0" smtClean="0">
                <a:solidFill>
                  <a:schemeClr val="tx1"/>
                </a:solidFill>
                <a:latin typeface="Aka-AcidGR-TotallyPlain" pitchFamily="50" charset="0"/>
                <a:ea typeface="Aka-AcidGR-TotallyPlain" pitchFamily="50" charset="0"/>
              </a:rPr>
              <a:t> Δημήτρης</a:t>
            </a:r>
          </a:p>
          <a:p>
            <a:pPr algn="ctr"/>
            <a:r>
              <a:rPr lang="el-GR" dirty="0" smtClean="0">
                <a:solidFill>
                  <a:schemeClr val="tx1"/>
                </a:solidFill>
                <a:latin typeface="Aka-AcidGR-TotallyPlain" pitchFamily="50" charset="0"/>
                <a:ea typeface="Aka-AcidGR-TotallyPlain" pitchFamily="50" charset="0"/>
              </a:rPr>
              <a:t>Χημικός</a:t>
            </a:r>
            <a:endParaRPr lang="el-GR" dirty="0">
              <a:solidFill>
                <a:schemeClr val="tx1"/>
              </a:solidFill>
              <a:latin typeface="Aka-AcidGR-TotallyPlain" pitchFamily="50" charset="0"/>
              <a:ea typeface="Aka-AcidGR-TotallyPlain" pitchFamily="50" charset="0"/>
            </a:endParaRPr>
          </a:p>
        </p:txBody>
      </p:sp>
      <p:cxnSp>
        <p:nvCxnSpPr>
          <p:cNvPr id="78" name="77 - Ευθεία γραμμή σύνδεσης"/>
          <p:cNvCxnSpPr/>
          <p:nvPr/>
        </p:nvCxnSpPr>
        <p:spPr>
          <a:xfrm>
            <a:off x="395536" y="4509120"/>
            <a:ext cx="8352928" cy="0"/>
          </a:xfrm>
          <a:prstGeom prst="line">
            <a:avLst/>
          </a:prstGeom>
          <a:ln>
            <a:prstDash val="sysDash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grpSp>
        <p:nvGrpSpPr>
          <p:cNvPr id="69" name="68 - Ομάδα"/>
          <p:cNvGrpSpPr/>
          <p:nvPr/>
        </p:nvGrpSpPr>
        <p:grpSpPr>
          <a:xfrm>
            <a:off x="1763688" y="2996952"/>
            <a:ext cx="5616624" cy="3096344"/>
            <a:chOff x="2339752" y="2996952"/>
            <a:chExt cx="5616624" cy="3096344"/>
          </a:xfrm>
        </p:grpSpPr>
        <p:grpSp>
          <p:nvGrpSpPr>
            <p:cNvPr id="2" name="83 - Ομάδα"/>
            <p:cNvGrpSpPr/>
            <p:nvPr/>
          </p:nvGrpSpPr>
          <p:grpSpPr>
            <a:xfrm>
              <a:off x="4860032" y="2996952"/>
              <a:ext cx="3096344" cy="3096344"/>
              <a:chOff x="4716016" y="2636912"/>
              <a:chExt cx="2646650" cy="2703001"/>
            </a:xfrm>
          </p:grpSpPr>
          <p:grpSp>
            <p:nvGrpSpPr>
              <p:cNvPr id="3" name="44 - Ομάδα"/>
              <p:cNvGrpSpPr/>
              <p:nvPr/>
            </p:nvGrpSpPr>
            <p:grpSpPr>
              <a:xfrm>
                <a:off x="4716016" y="2636912"/>
                <a:ext cx="2646650" cy="2703001"/>
                <a:chOff x="3923928" y="2148513"/>
                <a:chExt cx="2646650" cy="2703001"/>
              </a:xfrm>
            </p:grpSpPr>
            <p:sp>
              <p:nvSpPr>
                <p:cNvPr id="46" name="45 - Έλλειψη"/>
                <p:cNvSpPr/>
                <p:nvPr/>
              </p:nvSpPr>
              <p:spPr>
                <a:xfrm>
                  <a:off x="4644008" y="2852936"/>
                  <a:ext cx="1224136" cy="1224136"/>
                </a:xfrm>
                <a:prstGeom prst="ellipse">
                  <a:avLst/>
                </a:prstGeom>
                <a:solidFill>
                  <a:srgbClr val="00B050"/>
                </a:solidFill>
                <a:ln>
                  <a:solidFill>
                    <a:srgbClr val="00B05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r>
                    <a:rPr lang="el-GR" b="1" dirty="0" smtClean="0">
                      <a:solidFill>
                        <a:sysClr val="windowText" lastClr="000000"/>
                      </a:solidFill>
                      <a:sym typeface="Symbol"/>
                    </a:rPr>
                    <a:t>     </a:t>
                  </a:r>
                  <a:endParaRPr lang="el-GR" b="1" dirty="0">
                    <a:solidFill>
                      <a:sysClr val="windowText" lastClr="000000"/>
                    </a:solidFill>
                  </a:endParaRPr>
                </a:p>
              </p:txBody>
            </p:sp>
            <p:grpSp>
              <p:nvGrpSpPr>
                <p:cNvPr id="5" name="38 - Ομάδα"/>
                <p:cNvGrpSpPr/>
                <p:nvPr/>
              </p:nvGrpSpPr>
              <p:grpSpPr>
                <a:xfrm>
                  <a:off x="3923928" y="2148513"/>
                  <a:ext cx="2646650" cy="2703001"/>
                  <a:chOff x="3923928" y="2148513"/>
                  <a:chExt cx="2646650" cy="2703001"/>
                </a:xfrm>
              </p:grpSpPr>
              <p:grpSp>
                <p:nvGrpSpPr>
                  <p:cNvPr id="7" name="37 - Ομάδα"/>
                  <p:cNvGrpSpPr/>
                  <p:nvPr/>
                </p:nvGrpSpPr>
                <p:grpSpPr>
                  <a:xfrm>
                    <a:off x="3923928" y="3140968"/>
                    <a:ext cx="2646650" cy="720080"/>
                    <a:chOff x="3275148" y="4515350"/>
                    <a:chExt cx="3025044" cy="857866"/>
                  </a:xfrm>
                  <a:solidFill>
                    <a:schemeClr val="tx2">
                      <a:lumMod val="60000"/>
                      <a:lumOff val="40000"/>
                    </a:schemeClr>
                  </a:solidFill>
                  <a:scene3d>
                    <a:camera prst="orthographicFront">
                      <a:rot lat="1200000" lon="0" rev="0"/>
                    </a:camera>
                    <a:lightRig rig="threePt" dir="t"/>
                  </a:scene3d>
                </p:grpSpPr>
                <p:grpSp>
                  <p:nvGrpSpPr>
                    <p:cNvPr id="8" name="27 - Ομάδα"/>
                    <p:cNvGrpSpPr/>
                    <p:nvPr/>
                  </p:nvGrpSpPr>
                  <p:grpSpPr>
                    <a:xfrm rot="21316453">
                      <a:off x="4788024" y="4581129"/>
                      <a:ext cx="1512168" cy="792087"/>
                      <a:chOff x="3995936" y="3645025"/>
                      <a:chExt cx="1512168" cy="792087"/>
                    </a:xfrm>
                    <a:grpFill/>
                  </p:grpSpPr>
                  <p:sp>
                    <p:nvSpPr>
                      <p:cNvPr id="73" name="72 - Έλλειψη"/>
                      <p:cNvSpPr/>
                      <p:nvPr/>
                    </p:nvSpPr>
                    <p:spPr>
                      <a:xfrm rot="5400000">
                        <a:off x="4765688" y="3694696"/>
                        <a:ext cx="764752" cy="720080"/>
                      </a:xfrm>
                      <a:prstGeom prst="ellipse">
                        <a:avLst/>
                      </a:prstGeom>
                      <a:grpFill/>
                      <a:ln>
                        <a:solidFill>
                          <a:schemeClr val="tx2">
                            <a:lumMod val="60000"/>
                            <a:lumOff val="40000"/>
                          </a:schemeClr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l-GR"/>
                      </a:p>
                    </p:txBody>
                  </p:sp>
                  <p:sp>
                    <p:nvSpPr>
                      <p:cNvPr id="74" name="15 - Ισοσκελές τρίγωνο"/>
                      <p:cNvSpPr/>
                      <p:nvPr/>
                    </p:nvSpPr>
                    <p:spPr>
                      <a:xfrm rot="16517623">
                        <a:off x="4145020" y="3495941"/>
                        <a:ext cx="702741" cy="1000909"/>
                      </a:xfrm>
                      <a:prstGeom prst="triangle">
                        <a:avLst/>
                      </a:prstGeom>
                      <a:grpFill/>
                      <a:ln>
                        <a:solidFill>
                          <a:schemeClr val="tx2">
                            <a:lumMod val="60000"/>
                            <a:lumOff val="40000"/>
                          </a:schemeClr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l-GR"/>
                      </a:p>
                    </p:txBody>
                  </p:sp>
                </p:grpSp>
                <p:grpSp>
                  <p:nvGrpSpPr>
                    <p:cNvPr id="9" name="28 - Ομάδα"/>
                    <p:cNvGrpSpPr/>
                    <p:nvPr/>
                  </p:nvGrpSpPr>
                  <p:grpSpPr>
                    <a:xfrm rot="10494197">
                      <a:off x="3275148" y="4515350"/>
                      <a:ext cx="1512869" cy="792294"/>
                      <a:chOff x="3995936" y="3645025"/>
                      <a:chExt cx="1512869" cy="792294"/>
                    </a:xfrm>
                    <a:grpFill/>
                  </p:grpSpPr>
                  <p:sp>
                    <p:nvSpPr>
                      <p:cNvPr id="72" name="71 - Ισοσκελές τρίγωνο"/>
                      <p:cNvSpPr/>
                      <p:nvPr/>
                    </p:nvSpPr>
                    <p:spPr>
                      <a:xfrm rot="16517623">
                        <a:off x="4145020" y="3495941"/>
                        <a:ext cx="702741" cy="1000909"/>
                      </a:xfrm>
                      <a:prstGeom prst="triangle">
                        <a:avLst/>
                      </a:prstGeom>
                      <a:grpFill/>
                      <a:ln>
                        <a:solidFill>
                          <a:schemeClr val="tx2">
                            <a:lumMod val="60000"/>
                            <a:lumOff val="40000"/>
                          </a:schemeClr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l-GR"/>
                      </a:p>
                    </p:txBody>
                  </p:sp>
                  <p:sp>
                    <p:nvSpPr>
                      <p:cNvPr id="71" name="70 - Έλλειψη"/>
                      <p:cNvSpPr/>
                      <p:nvPr/>
                    </p:nvSpPr>
                    <p:spPr>
                      <a:xfrm rot="5400000">
                        <a:off x="4766388" y="3694902"/>
                        <a:ext cx="764754" cy="720080"/>
                      </a:xfrm>
                      <a:prstGeom prst="ellipse">
                        <a:avLst/>
                      </a:prstGeom>
                      <a:grpFill/>
                      <a:ln>
                        <a:solidFill>
                          <a:schemeClr val="tx2">
                            <a:lumMod val="60000"/>
                            <a:lumOff val="40000"/>
                          </a:schemeClr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l-GR"/>
                      </a:p>
                    </p:txBody>
                  </p:sp>
                </p:grpSp>
              </p:grpSp>
              <p:grpSp>
                <p:nvGrpSpPr>
                  <p:cNvPr id="10" name="37 - Ομάδα"/>
                  <p:cNvGrpSpPr/>
                  <p:nvPr/>
                </p:nvGrpSpPr>
                <p:grpSpPr>
                  <a:xfrm rot="5400000">
                    <a:off x="3935536" y="3129360"/>
                    <a:ext cx="2646650" cy="797658"/>
                    <a:chOff x="3275148" y="4515350"/>
                    <a:chExt cx="3025044" cy="857866"/>
                  </a:xfrm>
                  <a:solidFill>
                    <a:schemeClr val="tx2">
                      <a:lumMod val="60000"/>
                      <a:lumOff val="40000"/>
                    </a:schemeClr>
                  </a:solidFill>
                  <a:scene3d>
                    <a:camera prst="orthographicFront">
                      <a:rot lat="600000" lon="0" rev="0"/>
                    </a:camera>
                    <a:lightRig rig="threePt" dir="t"/>
                  </a:scene3d>
                </p:grpSpPr>
                <p:grpSp>
                  <p:nvGrpSpPr>
                    <p:cNvPr id="11" name="27 - Ομάδα"/>
                    <p:cNvGrpSpPr/>
                    <p:nvPr/>
                  </p:nvGrpSpPr>
                  <p:grpSpPr>
                    <a:xfrm rot="21316453">
                      <a:off x="4788024" y="4581129"/>
                      <a:ext cx="1512168" cy="792087"/>
                      <a:chOff x="3995936" y="3645025"/>
                      <a:chExt cx="1512168" cy="792087"/>
                    </a:xfrm>
                    <a:grpFill/>
                  </p:grpSpPr>
                  <p:sp>
                    <p:nvSpPr>
                      <p:cNvPr id="67" name="66 - Έλλειψη"/>
                      <p:cNvSpPr/>
                      <p:nvPr/>
                    </p:nvSpPr>
                    <p:spPr>
                      <a:xfrm rot="5400000">
                        <a:off x="4765688" y="3694696"/>
                        <a:ext cx="764752" cy="720080"/>
                      </a:xfrm>
                      <a:prstGeom prst="ellipse">
                        <a:avLst/>
                      </a:prstGeom>
                      <a:grpFill/>
                      <a:ln>
                        <a:solidFill>
                          <a:schemeClr val="tx2">
                            <a:lumMod val="60000"/>
                            <a:lumOff val="40000"/>
                          </a:schemeClr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l-GR"/>
                      </a:p>
                    </p:txBody>
                  </p:sp>
                  <p:sp>
                    <p:nvSpPr>
                      <p:cNvPr id="68" name="67 - Ισοσκελές τρίγωνο"/>
                      <p:cNvSpPr/>
                      <p:nvPr/>
                    </p:nvSpPr>
                    <p:spPr>
                      <a:xfrm rot="16517623">
                        <a:off x="4145020" y="3495941"/>
                        <a:ext cx="702741" cy="1000909"/>
                      </a:xfrm>
                      <a:prstGeom prst="triangle">
                        <a:avLst/>
                      </a:prstGeom>
                      <a:grpFill/>
                      <a:ln>
                        <a:solidFill>
                          <a:schemeClr val="tx2">
                            <a:lumMod val="60000"/>
                            <a:lumOff val="40000"/>
                          </a:schemeClr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l-GR"/>
                      </a:p>
                    </p:txBody>
                  </p:sp>
                </p:grpSp>
                <p:grpSp>
                  <p:nvGrpSpPr>
                    <p:cNvPr id="13" name="28 - Ομάδα"/>
                    <p:cNvGrpSpPr/>
                    <p:nvPr/>
                  </p:nvGrpSpPr>
                  <p:grpSpPr>
                    <a:xfrm rot="10494197">
                      <a:off x="3275148" y="4515350"/>
                      <a:ext cx="1512869" cy="792294"/>
                      <a:chOff x="3995936" y="3645025"/>
                      <a:chExt cx="1512869" cy="792294"/>
                    </a:xfrm>
                    <a:grpFill/>
                  </p:grpSpPr>
                  <p:sp>
                    <p:nvSpPr>
                      <p:cNvPr id="65" name="64 - Έλλειψη"/>
                      <p:cNvSpPr/>
                      <p:nvPr/>
                    </p:nvSpPr>
                    <p:spPr>
                      <a:xfrm rot="5400000">
                        <a:off x="4766388" y="3694902"/>
                        <a:ext cx="764754" cy="720080"/>
                      </a:xfrm>
                      <a:prstGeom prst="ellipse">
                        <a:avLst/>
                      </a:prstGeom>
                      <a:grpFill/>
                      <a:ln>
                        <a:solidFill>
                          <a:schemeClr val="tx2">
                            <a:lumMod val="60000"/>
                            <a:lumOff val="40000"/>
                          </a:schemeClr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l-GR"/>
                      </a:p>
                    </p:txBody>
                  </p:sp>
                  <p:sp>
                    <p:nvSpPr>
                      <p:cNvPr id="66" name="65 - Ισοσκελές τρίγωνο"/>
                      <p:cNvSpPr/>
                      <p:nvPr/>
                    </p:nvSpPr>
                    <p:spPr>
                      <a:xfrm rot="16517623">
                        <a:off x="4145020" y="3495941"/>
                        <a:ext cx="702741" cy="1000909"/>
                      </a:xfrm>
                      <a:prstGeom prst="triangle">
                        <a:avLst/>
                      </a:prstGeom>
                      <a:grpFill/>
                      <a:ln>
                        <a:solidFill>
                          <a:schemeClr val="tx2">
                            <a:lumMod val="60000"/>
                            <a:lumOff val="40000"/>
                          </a:schemeClr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l-GR"/>
                      </a:p>
                    </p:txBody>
                  </p:sp>
                </p:grpSp>
              </p:grpSp>
              <p:grpSp>
                <p:nvGrpSpPr>
                  <p:cNvPr id="14" name="37 - Ομάδα"/>
                  <p:cNvGrpSpPr/>
                  <p:nvPr/>
                </p:nvGrpSpPr>
                <p:grpSpPr>
                  <a:xfrm rot="7902311">
                    <a:off x="3942720" y="3073009"/>
                    <a:ext cx="2646650" cy="797658"/>
                    <a:chOff x="3275148" y="4515350"/>
                    <a:chExt cx="3025044" cy="857866"/>
                  </a:xfrm>
                  <a:solidFill>
                    <a:schemeClr val="tx2">
                      <a:lumMod val="60000"/>
                      <a:lumOff val="40000"/>
                    </a:schemeClr>
                  </a:solidFill>
                  <a:scene3d>
                    <a:camera prst="orthographicFront">
                      <a:rot lat="3000000" lon="600000" rev="0"/>
                    </a:camera>
                    <a:lightRig rig="threePt" dir="t"/>
                  </a:scene3d>
                </p:grpSpPr>
                <p:grpSp>
                  <p:nvGrpSpPr>
                    <p:cNvPr id="15" name="27 - Ομάδα"/>
                    <p:cNvGrpSpPr/>
                    <p:nvPr/>
                  </p:nvGrpSpPr>
                  <p:grpSpPr>
                    <a:xfrm rot="21316453">
                      <a:off x="4788024" y="4581129"/>
                      <a:ext cx="1512168" cy="792087"/>
                      <a:chOff x="3995936" y="3645025"/>
                      <a:chExt cx="1512168" cy="792087"/>
                    </a:xfrm>
                    <a:grpFill/>
                  </p:grpSpPr>
                  <p:sp>
                    <p:nvSpPr>
                      <p:cNvPr id="61" name="60 - Έλλειψη"/>
                      <p:cNvSpPr/>
                      <p:nvPr/>
                    </p:nvSpPr>
                    <p:spPr>
                      <a:xfrm rot="5400000">
                        <a:off x="4765688" y="3694696"/>
                        <a:ext cx="764752" cy="720080"/>
                      </a:xfrm>
                      <a:prstGeom prst="ellipse">
                        <a:avLst/>
                      </a:prstGeom>
                      <a:grpFill/>
                      <a:ln>
                        <a:solidFill>
                          <a:schemeClr val="tx2">
                            <a:lumMod val="60000"/>
                            <a:lumOff val="40000"/>
                          </a:schemeClr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l-GR"/>
                      </a:p>
                    </p:txBody>
                  </p:sp>
                  <p:sp>
                    <p:nvSpPr>
                      <p:cNvPr id="62" name="61 - Ισοσκελές τρίγωνο"/>
                      <p:cNvSpPr/>
                      <p:nvPr/>
                    </p:nvSpPr>
                    <p:spPr>
                      <a:xfrm rot="16517623">
                        <a:off x="4145020" y="3495941"/>
                        <a:ext cx="702741" cy="1000909"/>
                      </a:xfrm>
                      <a:prstGeom prst="triangle">
                        <a:avLst/>
                      </a:prstGeom>
                      <a:grpFill/>
                      <a:ln>
                        <a:solidFill>
                          <a:schemeClr val="tx2">
                            <a:lumMod val="60000"/>
                            <a:lumOff val="40000"/>
                          </a:schemeClr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l-GR"/>
                      </a:p>
                    </p:txBody>
                  </p:sp>
                </p:grpSp>
                <p:grpSp>
                  <p:nvGrpSpPr>
                    <p:cNvPr id="16" name="28 - Ομάδα"/>
                    <p:cNvGrpSpPr/>
                    <p:nvPr/>
                  </p:nvGrpSpPr>
                  <p:grpSpPr>
                    <a:xfrm rot="10494197">
                      <a:off x="3275148" y="4515350"/>
                      <a:ext cx="1512869" cy="792294"/>
                      <a:chOff x="3995936" y="3645025"/>
                      <a:chExt cx="1512869" cy="792294"/>
                    </a:xfrm>
                    <a:grpFill/>
                  </p:grpSpPr>
                  <p:sp>
                    <p:nvSpPr>
                      <p:cNvPr id="59" name="58 - Έλλειψη"/>
                      <p:cNvSpPr/>
                      <p:nvPr/>
                    </p:nvSpPr>
                    <p:spPr>
                      <a:xfrm rot="5400000">
                        <a:off x="4766388" y="3694902"/>
                        <a:ext cx="764754" cy="720080"/>
                      </a:xfrm>
                      <a:prstGeom prst="ellipse">
                        <a:avLst/>
                      </a:prstGeom>
                      <a:grpFill/>
                      <a:ln>
                        <a:solidFill>
                          <a:schemeClr val="tx2">
                            <a:lumMod val="60000"/>
                            <a:lumOff val="40000"/>
                          </a:schemeClr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l-GR"/>
                      </a:p>
                    </p:txBody>
                  </p:sp>
                  <p:sp>
                    <p:nvSpPr>
                      <p:cNvPr id="60" name="59 - Ισοσκελές τρίγωνο"/>
                      <p:cNvSpPr/>
                      <p:nvPr/>
                    </p:nvSpPr>
                    <p:spPr>
                      <a:xfrm rot="16517623">
                        <a:off x="4145020" y="3495941"/>
                        <a:ext cx="702741" cy="1000909"/>
                      </a:xfrm>
                      <a:prstGeom prst="triangle">
                        <a:avLst/>
                      </a:prstGeom>
                      <a:grpFill/>
                      <a:ln>
                        <a:solidFill>
                          <a:schemeClr val="tx2">
                            <a:lumMod val="60000"/>
                            <a:lumOff val="40000"/>
                          </a:schemeClr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l-GR"/>
                      </a:p>
                    </p:txBody>
                  </p:sp>
                </p:grpSp>
              </p:grpSp>
            </p:grpSp>
            <p:sp>
              <p:nvSpPr>
                <p:cNvPr id="49" name="48 - Έλλειψη"/>
                <p:cNvSpPr/>
                <p:nvPr/>
              </p:nvSpPr>
              <p:spPr>
                <a:xfrm>
                  <a:off x="5148064" y="3429000"/>
                  <a:ext cx="144016" cy="144016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sp>
            <p:nvSpPr>
              <p:cNvPr id="80" name="79 - Ορθογώνιο"/>
              <p:cNvSpPr/>
              <p:nvPr/>
            </p:nvSpPr>
            <p:spPr>
              <a:xfrm>
                <a:off x="5796136" y="2780928"/>
                <a:ext cx="504056" cy="432048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l-GR" dirty="0" err="1" smtClean="0">
                    <a:solidFill>
                      <a:sysClr val="windowText" lastClr="000000"/>
                    </a:solidFill>
                    <a:sym typeface="Symbol"/>
                  </a:rPr>
                  <a:t></a:t>
                </a:r>
                <a:endParaRPr lang="el-GR" dirty="0">
                  <a:solidFill>
                    <a:sysClr val="windowText" lastClr="000000"/>
                  </a:solidFill>
                </a:endParaRPr>
              </a:p>
            </p:txBody>
          </p:sp>
          <p:sp>
            <p:nvSpPr>
              <p:cNvPr id="81" name="80 - Ορθογώνιο"/>
              <p:cNvSpPr/>
              <p:nvPr/>
            </p:nvSpPr>
            <p:spPr>
              <a:xfrm>
                <a:off x="6588224" y="3068960"/>
                <a:ext cx="504056" cy="432048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l-GR" dirty="0" err="1" smtClean="0">
                    <a:solidFill>
                      <a:sysClr val="windowText" lastClr="000000"/>
                    </a:solidFill>
                    <a:sym typeface="Symbol"/>
                  </a:rPr>
                  <a:t></a:t>
                </a:r>
                <a:endParaRPr lang="el-GR" dirty="0">
                  <a:solidFill>
                    <a:sysClr val="windowText" lastClr="000000"/>
                  </a:solidFill>
                </a:endParaRPr>
              </a:p>
            </p:txBody>
          </p:sp>
        </p:grpSp>
        <p:grpSp>
          <p:nvGrpSpPr>
            <p:cNvPr id="17" name="83 - Ομάδα"/>
            <p:cNvGrpSpPr/>
            <p:nvPr/>
          </p:nvGrpSpPr>
          <p:grpSpPr>
            <a:xfrm>
              <a:off x="2339752" y="2996952"/>
              <a:ext cx="3096344" cy="3096344"/>
              <a:chOff x="4716016" y="2636912"/>
              <a:chExt cx="2646650" cy="2703001"/>
            </a:xfrm>
          </p:grpSpPr>
          <p:grpSp>
            <p:nvGrpSpPr>
              <p:cNvPr id="18" name="44 - Ομάδα"/>
              <p:cNvGrpSpPr/>
              <p:nvPr/>
            </p:nvGrpSpPr>
            <p:grpSpPr>
              <a:xfrm>
                <a:off x="4716016" y="2636912"/>
                <a:ext cx="2646650" cy="2703001"/>
                <a:chOff x="3923928" y="2148513"/>
                <a:chExt cx="2646650" cy="2703001"/>
              </a:xfrm>
            </p:grpSpPr>
            <p:sp>
              <p:nvSpPr>
                <p:cNvPr id="47" name="46 - Έλλειψη"/>
                <p:cNvSpPr/>
                <p:nvPr/>
              </p:nvSpPr>
              <p:spPr>
                <a:xfrm>
                  <a:off x="4644008" y="2852936"/>
                  <a:ext cx="1224136" cy="1224136"/>
                </a:xfrm>
                <a:prstGeom prst="ellipse">
                  <a:avLst/>
                </a:prstGeom>
                <a:solidFill>
                  <a:srgbClr val="00B050"/>
                </a:solidFill>
                <a:ln>
                  <a:solidFill>
                    <a:srgbClr val="00B05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r>
                    <a:rPr lang="el-GR" b="1" dirty="0" smtClean="0">
                      <a:solidFill>
                        <a:sysClr val="windowText" lastClr="000000"/>
                      </a:solidFill>
                      <a:sym typeface="Symbol"/>
                    </a:rPr>
                    <a:t>     </a:t>
                  </a:r>
                  <a:endParaRPr lang="el-GR" b="1" dirty="0">
                    <a:solidFill>
                      <a:sysClr val="windowText" lastClr="000000"/>
                    </a:solidFill>
                  </a:endParaRPr>
                </a:p>
              </p:txBody>
            </p:sp>
            <p:grpSp>
              <p:nvGrpSpPr>
                <p:cNvPr id="19" name="38 - Ομάδα"/>
                <p:cNvGrpSpPr/>
                <p:nvPr/>
              </p:nvGrpSpPr>
              <p:grpSpPr>
                <a:xfrm>
                  <a:off x="3923928" y="2148513"/>
                  <a:ext cx="2646650" cy="2703001"/>
                  <a:chOff x="3923928" y="2148513"/>
                  <a:chExt cx="2646650" cy="2703001"/>
                </a:xfrm>
              </p:grpSpPr>
              <p:grpSp>
                <p:nvGrpSpPr>
                  <p:cNvPr id="20" name="37 - Ομάδα"/>
                  <p:cNvGrpSpPr/>
                  <p:nvPr/>
                </p:nvGrpSpPr>
                <p:grpSpPr>
                  <a:xfrm>
                    <a:off x="3923928" y="3140968"/>
                    <a:ext cx="2646650" cy="720080"/>
                    <a:chOff x="3275148" y="4515350"/>
                    <a:chExt cx="3025044" cy="857866"/>
                  </a:xfrm>
                  <a:solidFill>
                    <a:schemeClr val="tx2">
                      <a:lumMod val="60000"/>
                      <a:lumOff val="40000"/>
                    </a:schemeClr>
                  </a:solidFill>
                  <a:scene3d>
                    <a:camera prst="orthographicFront">
                      <a:rot lat="1200000" lon="0" rev="0"/>
                    </a:camera>
                    <a:lightRig rig="threePt" dir="t"/>
                  </a:scene3d>
                </p:grpSpPr>
                <p:grpSp>
                  <p:nvGrpSpPr>
                    <p:cNvPr id="21" name="27 - Ομάδα"/>
                    <p:cNvGrpSpPr/>
                    <p:nvPr/>
                  </p:nvGrpSpPr>
                  <p:grpSpPr>
                    <a:xfrm rot="21316453">
                      <a:off x="4788024" y="4581129"/>
                      <a:ext cx="1512168" cy="792087"/>
                      <a:chOff x="3995936" y="3645025"/>
                      <a:chExt cx="1512168" cy="792087"/>
                    </a:xfrm>
                    <a:grpFill/>
                  </p:grpSpPr>
                  <p:sp>
                    <p:nvSpPr>
                      <p:cNvPr id="88" name="87 - Έλλειψη"/>
                      <p:cNvSpPr/>
                      <p:nvPr/>
                    </p:nvSpPr>
                    <p:spPr>
                      <a:xfrm rot="5400000">
                        <a:off x="4765688" y="3694696"/>
                        <a:ext cx="764752" cy="720080"/>
                      </a:xfrm>
                      <a:prstGeom prst="ellipse">
                        <a:avLst/>
                      </a:prstGeom>
                      <a:grpFill/>
                      <a:ln>
                        <a:solidFill>
                          <a:schemeClr val="tx2">
                            <a:lumMod val="60000"/>
                            <a:lumOff val="40000"/>
                          </a:schemeClr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l-GR"/>
                      </a:p>
                    </p:txBody>
                  </p:sp>
                  <p:sp>
                    <p:nvSpPr>
                      <p:cNvPr id="89" name="15 - Ισοσκελές τρίγωνο"/>
                      <p:cNvSpPr/>
                      <p:nvPr/>
                    </p:nvSpPr>
                    <p:spPr>
                      <a:xfrm rot="16517623">
                        <a:off x="4145020" y="3495941"/>
                        <a:ext cx="702741" cy="1000909"/>
                      </a:xfrm>
                      <a:prstGeom prst="triangle">
                        <a:avLst/>
                      </a:prstGeom>
                      <a:grpFill/>
                      <a:ln>
                        <a:solidFill>
                          <a:schemeClr val="tx2">
                            <a:lumMod val="60000"/>
                            <a:lumOff val="40000"/>
                          </a:schemeClr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l-GR"/>
                      </a:p>
                    </p:txBody>
                  </p:sp>
                </p:grpSp>
                <p:grpSp>
                  <p:nvGrpSpPr>
                    <p:cNvPr id="22" name="28 - Ομάδα"/>
                    <p:cNvGrpSpPr/>
                    <p:nvPr/>
                  </p:nvGrpSpPr>
                  <p:grpSpPr>
                    <a:xfrm rot="10494197">
                      <a:off x="3275148" y="4515350"/>
                      <a:ext cx="1512869" cy="792294"/>
                      <a:chOff x="3995936" y="3645025"/>
                      <a:chExt cx="1512869" cy="792294"/>
                    </a:xfrm>
                    <a:grpFill/>
                  </p:grpSpPr>
                  <p:sp>
                    <p:nvSpPr>
                      <p:cNvPr id="86" name="85 - Έλλειψη"/>
                      <p:cNvSpPr/>
                      <p:nvPr/>
                    </p:nvSpPr>
                    <p:spPr>
                      <a:xfrm rot="5400000">
                        <a:off x="4766388" y="3694902"/>
                        <a:ext cx="764754" cy="720080"/>
                      </a:xfrm>
                      <a:prstGeom prst="ellipse">
                        <a:avLst/>
                      </a:prstGeom>
                      <a:grpFill/>
                      <a:ln>
                        <a:solidFill>
                          <a:schemeClr val="tx2">
                            <a:lumMod val="60000"/>
                            <a:lumOff val="40000"/>
                          </a:schemeClr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l-GR"/>
                      </a:p>
                    </p:txBody>
                  </p:sp>
                  <p:sp>
                    <p:nvSpPr>
                      <p:cNvPr id="87" name="86 - Ισοσκελές τρίγωνο"/>
                      <p:cNvSpPr/>
                      <p:nvPr/>
                    </p:nvSpPr>
                    <p:spPr>
                      <a:xfrm rot="16517623">
                        <a:off x="4145020" y="3495941"/>
                        <a:ext cx="702741" cy="1000909"/>
                      </a:xfrm>
                      <a:prstGeom prst="triangle">
                        <a:avLst/>
                      </a:prstGeom>
                      <a:grpFill/>
                      <a:ln>
                        <a:solidFill>
                          <a:schemeClr val="tx2">
                            <a:lumMod val="60000"/>
                            <a:lumOff val="40000"/>
                          </a:schemeClr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l-GR"/>
                      </a:p>
                    </p:txBody>
                  </p:sp>
                </p:grpSp>
              </p:grpSp>
              <p:grpSp>
                <p:nvGrpSpPr>
                  <p:cNvPr id="23" name="37 - Ομάδα"/>
                  <p:cNvGrpSpPr/>
                  <p:nvPr/>
                </p:nvGrpSpPr>
                <p:grpSpPr>
                  <a:xfrm rot="5400000">
                    <a:off x="3935536" y="3129360"/>
                    <a:ext cx="2646650" cy="797658"/>
                    <a:chOff x="3275148" y="4515350"/>
                    <a:chExt cx="3025044" cy="857866"/>
                  </a:xfrm>
                  <a:solidFill>
                    <a:schemeClr val="tx2">
                      <a:lumMod val="60000"/>
                      <a:lumOff val="40000"/>
                    </a:schemeClr>
                  </a:solidFill>
                  <a:scene3d>
                    <a:camera prst="orthographicFront">
                      <a:rot lat="600000" lon="0" rev="0"/>
                    </a:camera>
                    <a:lightRig rig="threePt" dir="t"/>
                  </a:scene3d>
                </p:grpSpPr>
                <p:grpSp>
                  <p:nvGrpSpPr>
                    <p:cNvPr id="24" name="27 - Ομάδα"/>
                    <p:cNvGrpSpPr/>
                    <p:nvPr/>
                  </p:nvGrpSpPr>
                  <p:grpSpPr>
                    <a:xfrm rot="21316453">
                      <a:off x="4788024" y="4581129"/>
                      <a:ext cx="1512168" cy="792087"/>
                      <a:chOff x="3995936" y="3645025"/>
                      <a:chExt cx="1512168" cy="792087"/>
                    </a:xfrm>
                    <a:grpFill/>
                  </p:grpSpPr>
                  <p:sp>
                    <p:nvSpPr>
                      <p:cNvPr id="77" name="76 - Έλλειψη"/>
                      <p:cNvSpPr/>
                      <p:nvPr/>
                    </p:nvSpPr>
                    <p:spPr>
                      <a:xfrm rot="5400000">
                        <a:off x="4765688" y="3694696"/>
                        <a:ext cx="764752" cy="720080"/>
                      </a:xfrm>
                      <a:prstGeom prst="ellipse">
                        <a:avLst/>
                      </a:prstGeom>
                      <a:grpFill/>
                      <a:ln>
                        <a:solidFill>
                          <a:schemeClr val="tx2">
                            <a:lumMod val="60000"/>
                            <a:lumOff val="40000"/>
                          </a:schemeClr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l-GR"/>
                      </a:p>
                    </p:txBody>
                  </p:sp>
                  <p:sp>
                    <p:nvSpPr>
                      <p:cNvPr id="79" name="78 - Ισοσκελές τρίγωνο"/>
                      <p:cNvSpPr/>
                      <p:nvPr/>
                    </p:nvSpPr>
                    <p:spPr>
                      <a:xfrm rot="16517623">
                        <a:off x="4145020" y="3495941"/>
                        <a:ext cx="702741" cy="1000909"/>
                      </a:xfrm>
                      <a:prstGeom prst="triangle">
                        <a:avLst/>
                      </a:prstGeom>
                      <a:grpFill/>
                      <a:ln>
                        <a:solidFill>
                          <a:schemeClr val="tx2">
                            <a:lumMod val="60000"/>
                            <a:lumOff val="40000"/>
                          </a:schemeClr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l-GR"/>
                      </a:p>
                    </p:txBody>
                  </p:sp>
                </p:grpSp>
                <p:grpSp>
                  <p:nvGrpSpPr>
                    <p:cNvPr id="25" name="28 - Ομάδα"/>
                    <p:cNvGrpSpPr/>
                    <p:nvPr/>
                  </p:nvGrpSpPr>
                  <p:grpSpPr>
                    <a:xfrm rot="10494197">
                      <a:off x="3275148" y="4515350"/>
                      <a:ext cx="1512869" cy="792294"/>
                      <a:chOff x="3995936" y="3645025"/>
                      <a:chExt cx="1512869" cy="792294"/>
                    </a:xfrm>
                    <a:grpFill/>
                  </p:grpSpPr>
                  <p:sp>
                    <p:nvSpPr>
                      <p:cNvPr id="70" name="69 - Έλλειψη"/>
                      <p:cNvSpPr/>
                      <p:nvPr/>
                    </p:nvSpPr>
                    <p:spPr>
                      <a:xfrm rot="5400000">
                        <a:off x="4766388" y="3694902"/>
                        <a:ext cx="764754" cy="720080"/>
                      </a:xfrm>
                      <a:prstGeom prst="ellipse">
                        <a:avLst/>
                      </a:prstGeom>
                      <a:grpFill/>
                      <a:ln>
                        <a:solidFill>
                          <a:schemeClr val="tx2">
                            <a:lumMod val="60000"/>
                            <a:lumOff val="40000"/>
                          </a:schemeClr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l-GR"/>
                      </a:p>
                    </p:txBody>
                  </p:sp>
                  <p:sp>
                    <p:nvSpPr>
                      <p:cNvPr id="75" name="74 - Ισοσκελές τρίγωνο"/>
                      <p:cNvSpPr/>
                      <p:nvPr/>
                    </p:nvSpPr>
                    <p:spPr>
                      <a:xfrm rot="16517623">
                        <a:off x="4145020" y="3495941"/>
                        <a:ext cx="702741" cy="1000909"/>
                      </a:xfrm>
                      <a:prstGeom prst="triangle">
                        <a:avLst/>
                      </a:prstGeom>
                      <a:grpFill/>
                      <a:ln>
                        <a:solidFill>
                          <a:schemeClr val="tx2">
                            <a:lumMod val="60000"/>
                            <a:lumOff val="40000"/>
                          </a:schemeClr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l-GR"/>
                      </a:p>
                    </p:txBody>
                  </p:sp>
                </p:grpSp>
              </p:grpSp>
              <p:grpSp>
                <p:nvGrpSpPr>
                  <p:cNvPr id="26" name="37 - Ομάδα"/>
                  <p:cNvGrpSpPr/>
                  <p:nvPr/>
                </p:nvGrpSpPr>
                <p:grpSpPr>
                  <a:xfrm rot="7902311">
                    <a:off x="3942720" y="3073009"/>
                    <a:ext cx="2646650" cy="797658"/>
                    <a:chOff x="3275148" y="4515350"/>
                    <a:chExt cx="3025044" cy="857866"/>
                  </a:xfrm>
                  <a:solidFill>
                    <a:schemeClr val="tx2">
                      <a:lumMod val="60000"/>
                      <a:lumOff val="40000"/>
                    </a:schemeClr>
                  </a:solidFill>
                  <a:scene3d>
                    <a:camera prst="orthographicFront">
                      <a:rot lat="3000000" lon="600000" rev="0"/>
                    </a:camera>
                    <a:lightRig rig="threePt" dir="t"/>
                  </a:scene3d>
                </p:grpSpPr>
                <p:grpSp>
                  <p:nvGrpSpPr>
                    <p:cNvPr id="27" name="27 - Ομάδα"/>
                    <p:cNvGrpSpPr/>
                    <p:nvPr/>
                  </p:nvGrpSpPr>
                  <p:grpSpPr>
                    <a:xfrm rot="21316453">
                      <a:off x="4788024" y="4581129"/>
                      <a:ext cx="1512168" cy="792087"/>
                      <a:chOff x="3995936" y="3645025"/>
                      <a:chExt cx="1512168" cy="792087"/>
                    </a:xfrm>
                    <a:grpFill/>
                  </p:grpSpPr>
                  <p:sp>
                    <p:nvSpPr>
                      <p:cNvPr id="58" name="57 - Έλλειψη"/>
                      <p:cNvSpPr/>
                      <p:nvPr/>
                    </p:nvSpPr>
                    <p:spPr>
                      <a:xfrm rot="5400000">
                        <a:off x="4765688" y="3694696"/>
                        <a:ext cx="764752" cy="720080"/>
                      </a:xfrm>
                      <a:prstGeom prst="ellipse">
                        <a:avLst/>
                      </a:prstGeom>
                      <a:grpFill/>
                      <a:ln>
                        <a:solidFill>
                          <a:schemeClr val="tx2">
                            <a:lumMod val="60000"/>
                            <a:lumOff val="40000"/>
                          </a:schemeClr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l-GR"/>
                      </a:p>
                    </p:txBody>
                  </p:sp>
                  <p:sp>
                    <p:nvSpPr>
                      <p:cNvPr id="63" name="62 - Ισοσκελές τρίγωνο"/>
                      <p:cNvSpPr/>
                      <p:nvPr/>
                    </p:nvSpPr>
                    <p:spPr>
                      <a:xfrm rot="16517623">
                        <a:off x="4145020" y="3495941"/>
                        <a:ext cx="702741" cy="1000909"/>
                      </a:xfrm>
                      <a:prstGeom prst="triangle">
                        <a:avLst/>
                      </a:prstGeom>
                      <a:grpFill/>
                      <a:ln>
                        <a:solidFill>
                          <a:schemeClr val="tx2">
                            <a:lumMod val="60000"/>
                            <a:lumOff val="40000"/>
                          </a:schemeClr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l-GR"/>
                      </a:p>
                    </p:txBody>
                  </p:sp>
                </p:grpSp>
                <p:grpSp>
                  <p:nvGrpSpPr>
                    <p:cNvPr id="28" name="28 - Ομάδα"/>
                    <p:cNvGrpSpPr/>
                    <p:nvPr/>
                  </p:nvGrpSpPr>
                  <p:grpSpPr>
                    <a:xfrm rot="10494197">
                      <a:off x="3275148" y="4515350"/>
                      <a:ext cx="1512869" cy="792294"/>
                      <a:chOff x="3995936" y="3645025"/>
                      <a:chExt cx="1512869" cy="792294"/>
                    </a:xfrm>
                    <a:grpFill/>
                  </p:grpSpPr>
                  <p:sp>
                    <p:nvSpPr>
                      <p:cNvPr id="56" name="55 - Έλλειψη"/>
                      <p:cNvSpPr/>
                      <p:nvPr/>
                    </p:nvSpPr>
                    <p:spPr>
                      <a:xfrm rot="5400000">
                        <a:off x="4766388" y="3694902"/>
                        <a:ext cx="764754" cy="720080"/>
                      </a:xfrm>
                      <a:prstGeom prst="ellipse">
                        <a:avLst/>
                      </a:prstGeom>
                      <a:grpFill/>
                      <a:ln>
                        <a:solidFill>
                          <a:schemeClr val="tx2">
                            <a:lumMod val="60000"/>
                            <a:lumOff val="40000"/>
                          </a:schemeClr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l-GR"/>
                      </a:p>
                    </p:txBody>
                  </p:sp>
                  <p:sp>
                    <p:nvSpPr>
                      <p:cNvPr id="57" name="56 - Ισοσκελές τρίγωνο"/>
                      <p:cNvSpPr/>
                      <p:nvPr/>
                    </p:nvSpPr>
                    <p:spPr>
                      <a:xfrm rot="16517623">
                        <a:off x="4145020" y="3495941"/>
                        <a:ext cx="702741" cy="1000909"/>
                      </a:xfrm>
                      <a:prstGeom prst="triangle">
                        <a:avLst/>
                      </a:prstGeom>
                      <a:grpFill/>
                      <a:ln>
                        <a:solidFill>
                          <a:schemeClr val="tx2">
                            <a:lumMod val="60000"/>
                            <a:lumOff val="40000"/>
                          </a:schemeClr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l-GR"/>
                      </a:p>
                    </p:txBody>
                  </p:sp>
                </p:grpSp>
              </p:grpSp>
            </p:grpSp>
            <p:sp>
              <p:nvSpPr>
                <p:cNvPr id="50" name="49 - Έλλειψη"/>
                <p:cNvSpPr/>
                <p:nvPr/>
              </p:nvSpPr>
              <p:spPr>
                <a:xfrm>
                  <a:off x="5148064" y="3429000"/>
                  <a:ext cx="144016" cy="144016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sp>
            <p:nvSpPr>
              <p:cNvPr id="42" name="41 - Ορθογώνιο"/>
              <p:cNvSpPr/>
              <p:nvPr/>
            </p:nvSpPr>
            <p:spPr>
              <a:xfrm>
                <a:off x="5796136" y="2780928"/>
                <a:ext cx="504056" cy="432048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l-GR" dirty="0" err="1" smtClean="0">
                    <a:solidFill>
                      <a:sysClr val="windowText" lastClr="000000"/>
                    </a:solidFill>
                    <a:sym typeface="Symbol"/>
                  </a:rPr>
                  <a:t></a:t>
                </a:r>
                <a:endParaRPr lang="el-GR" dirty="0">
                  <a:solidFill>
                    <a:sysClr val="windowText" lastClr="000000"/>
                  </a:solidFill>
                </a:endParaRPr>
              </a:p>
            </p:txBody>
          </p:sp>
          <p:sp>
            <p:nvSpPr>
              <p:cNvPr id="44" name="43 - Ορθογώνιο"/>
              <p:cNvSpPr/>
              <p:nvPr/>
            </p:nvSpPr>
            <p:spPr>
              <a:xfrm>
                <a:off x="6588224" y="3068960"/>
                <a:ext cx="504056" cy="432048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l-GR" dirty="0" err="1" smtClean="0">
                    <a:solidFill>
                      <a:sysClr val="windowText" lastClr="000000"/>
                    </a:solidFill>
                    <a:sym typeface="Symbol"/>
                  </a:rPr>
                  <a:t></a:t>
                </a:r>
                <a:endParaRPr lang="el-GR" dirty="0">
                  <a:solidFill>
                    <a:sysClr val="windowText" lastClr="000000"/>
                  </a:solidFill>
                </a:endParaRPr>
              </a:p>
            </p:txBody>
          </p:sp>
          <p:sp>
            <p:nvSpPr>
              <p:cNvPr id="45" name="44 - Ορθογώνιο"/>
              <p:cNvSpPr/>
              <p:nvPr/>
            </p:nvSpPr>
            <p:spPr>
              <a:xfrm>
                <a:off x="6747166" y="3768401"/>
                <a:ext cx="504056" cy="432048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l-GR" dirty="0" err="1" smtClean="0">
                    <a:solidFill>
                      <a:sysClr val="windowText" lastClr="000000"/>
                    </a:solidFill>
                    <a:sym typeface="Symbol"/>
                  </a:rPr>
                  <a:t></a:t>
                </a:r>
                <a:endParaRPr lang="el-GR" dirty="0">
                  <a:solidFill>
                    <a:sysClr val="windowText" lastClr="000000"/>
                  </a:solidFill>
                </a:endParaRPr>
              </a:p>
            </p:txBody>
          </p:sp>
        </p:grpSp>
      </p:grpSp>
      <p:sp>
        <p:nvSpPr>
          <p:cNvPr id="82" name="81 - Ορθογώνιο"/>
          <p:cNvSpPr/>
          <p:nvPr/>
        </p:nvSpPr>
        <p:spPr>
          <a:xfrm>
            <a:off x="1763688" y="1628800"/>
            <a:ext cx="6192688" cy="50405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l-GR" sz="2800" b="1" dirty="0" smtClean="0">
                <a:solidFill>
                  <a:sysClr val="windowText" lastClr="000000"/>
                </a:solidFill>
              </a:rPr>
              <a:t>  </a:t>
            </a:r>
            <a:r>
              <a:rPr lang="el-GR" sz="2400" b="1" dirty="0" smtClean="0">
                <a:solidFill>
                  <a:sysClr val="windowText" lastClr="000000"/>
                </a:solidFill>
                <a:latin typeface="Cambria" pitchFamily="18" charset="0"/>
              </a:rPr>
              <a:t>επικάλυψη δύο </a:t>
            </a:r>
            <a:r>
              <a:rPr lang="en-US" sz="2400" b="1" dirty="0" smtClean="0">
                <a:solidFill>
                  <a:sysClr val="windowText" lastClr="000000"/>
                </a:solidFill>
                <a:latin typeface="Cambria" pitchFamily="18" charset="0"/>
              </a:rPr>
              <a:t>p </a:t>
            </a:r>
            <a:r>
              <a:rPr lang="el-GR" sz="2400" b="1" dirty="0" smtClean="0">
                <a:solidFill>
                  <a:sysClr val="windowText" lastClr="000000"/>
                </a:solidFill>
                <a:latin typeface="Cambria" pitchFamily="18" charset="0"/>
              </a:rPr>
              <a:t>ατομικών τροχιακών  </a:t>
            </a:r>
          </a:p>
          <a:p>
            <a:pPr algn="ctr"/>
            <a:r>
              <a:rPr lang="el-GR" sz="2800" b="1" dirty="0" smtClean="0">
                <a:solidFill>
                  <a:sysClr val="windowText" lastClr="000000"/>
                </a:solidFill>
              </a:rPr>
              <a:t>π.χ.         </a:t>
            </a:r>
            <a:r>
              <a:rPr lang="en-US" sz="2800" b="1" dirty="0" smtClean="0">
                <a:solidFill>
                  <a:sysClr val="windowText" lastClr="000000"/>
                </a:solidFill>
              </a:rPr>
              <a:t>F</a:t>
            </a:r>
            <a:r>
              <a:rPr lang="en-US" sz="2800" b="1" baseline="-25000" dirty="0" smtClean="0">
                <a:solidFill>
                  <a:sysClr val="windowText" lastClr="000000"/>
                </a:solidFill>
              </a:rPr>
              <a:t>2</a:t>
            </a:r>
            <a:r>
              <a:rPr lang="en-US" sz="2800" b="1" dirty="0" smtClean="0">
                <a:solidFill>
                  <a:sysClr val="windowText" lastClr="000000"/>
                </a:solidFill>
              </a:rPr>
              <a:t>         </a:t>
            </a:r>
            <a:r>
              <a:rPr lang="el-GR" sz="2800" b="1" dirty="0" smtClean="0">
                <a:solidFill>
                  <a:sysClr val="windowText" lastClr="000000"/>
                </a:solidFill>
              </a:rPr>
              <a:t> </a:t>
            </a:r>
            <a:r>
              <a:rPr lang="en-US" sz="2800" b="1" dirty="0" smtClean="0">
                <a:solidFill>
                  <a:sysClr val="windowText" lastClr="000000"/>
                </a:solidFill>
              </a:rPr>
              <a:t>   (F – F)</a:t>
            </a:r>
            <a:r>
              <a:rPr lang="el-GR" sz="2800" b="1" dirty="0" smtClean="0">
                <a:solidFill>
                  <a:sysClr val="windowText" lastClr="000000"/>
                </a:solidFill>
              </a:rPr>
              <a:t> </a:t>
            </a:r>
            <a:endParaRPr lang="el-GR" sz="2800" b="1" dirty="0">
              <a:solidFill>
                <a:sysClr val="windowText" lastClr="000000"/>
              </a:solidFill>
            </a:endParaRPr>
          </a:p>
        </p:txBody>
      </p:sp>
      <p:sp>
        <p:nvSpPr>
          <p:cNvPr id="84" name="83 - Έλλειψη"/>
          <p:cNvSpPr/>
          <p:nvPr/>
        </p:nvSpPr>
        <p:spPr>
          <a:xfrm>
            <a:off x="4067944" y="4005064"/>
            <a:ext cx="864096" cy="108012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4" grpId="0" animBg="1"/>
    </p:bldLst>
  </p:timing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1205</TotalTime>
  <Words>596</Words>
  <Application>Microsoft Macintosh PowerPoint</Application>
  <PresentationFormat>On-screen Show (4:3)</PresentationFormat>
  <Paragraphs>282</Paragraphs>
  <Slides>15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7" baseType="lpstr">
      <vt:lpstr>Θέμα του Office</vt:lpstr>
      <vt:lpstr>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Διαφάνεια 1</dc:title>
  <dc:creator>Dimitris</dc:creator>
  <cp:lastModifiedBy>Anna Vasilakou</cp:lastModifiedBy>
  <cp:revision>29</cp:revision>
  <dcterms:created xsi:type="dcterms:W3CDTF">2013-12-26T14:46:18Z</dcterms:created>
  <dcterms:modified xsi:type="dcterms:W3CDTF">2015-10-27T19:07:41Z</dcterms:modified>
</cp:coreProperties>
</file>